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6" r:id="rId10"/>
    <p:sldId id="267" r:id="rId11"/>
    <p:sldId id="268" r:id="rId1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9484" autoAdjust="0"/>
  </p:normalViewPr>
  <p:slideViewPr>
    <p:cSldViewPr>
      <p:cViewPr>
        <p:scale>
          <a:sx n="85" d="100"/>
          <a:sy n="85" d="100"/>
        </p:scale>
        <p:origin x="-730" y="7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8B20EB-6D7C-4035-93D6-C813B778C006}" type="datetimeFigureOut">
              <a:rPr lang="en-GB" smtClean="0"/>
              <a:t>12/12/2013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96DBAC-2831-4176-B804-EF2ABAF97CDE}" type="slidenum">
              <a:rPr lang="en-GB" smtClean="0"/>
              <a:t>‹#›</a:t>
            </a:fld>
            <a:endParaRPr lang="en-GB"/>
          </a:p>
        </p:txBody>
      </p:sp>
    </p:spTree>
    <p:extLst>
      <p:ext uri="{BB962C8B-B14F-4D97-AF65-F5344CB8AC3E}">
        <p14:creationId xmlns:p14="http://schemas.microsoft.com/office/powerpoint/2010/main" val="2334127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424B86-3B0F-4C95-8848-2F736AE479B0}" type="slidenum">
              <a:rPr lang="en-GB" smtClean="0"/>
              <a:t>1</a:t>
            </a:fld>
            <a:endParaRPr lang="en-GB"/>
          </a:p>
        </p:txBody>
      </p:sp>
    </p:spTree>
    <p:extLst>
      <p:ext uri="{BB962C8B-B14F-4D97-AF65-F5344CB8AC3E}">
        <p14:creationId xmlns:p14="http://schemas.microsoft.com/office/powerpoint/2010/main" val="3312241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solidFill>
                  <a:schemeClr val="tx1"/>
                </a:solidFill>
              </a:rPr>
              <a:t>Opposes early streaming</a:t>
            </a:r>
            <a:r>
              <a:rPr lang="en-GB" b="1" baseline="0" dirty="0" smtClean="0">
                <a:solidFill>
                  <a:schemeClr val="tx1"/>
                </a:solidFill>
              </a:rPr>
              <a:t> </a:t>
            </a:r>
            <a:r>
              <a:rPr lang="en-GB" baseline="0" dirty="0" smtClean="0">
                <a:solidFill>
                  <a:schemeClr val="tx1"/>
                </a:solidFill>
              </a:rPr>
              <a:t>- </a:t>
            </a:r>
            <a:r>
              <a:rPr lang="en-GB" dirty="0" smtClean="0">
                <a:solidFill>
                  <a:schemeClr val="tx1"/>
                </a:solidFill>
              </a:rPr>
              <a:t>The Commission has concluded that the most effective way to deliver this is through partnerships between schools and colleges and thus pupils in school could be doing an NC in </a:t>
            </a:r>
            <a:r>
              <a:rPr lang="en-GB" dirty="0" err="1" smtClean="0">
                <a:solidFill>
                  <a:schemeClr val="tx1"/>
                </a:solidFill>
              </a:rPr>
              <a:t>S4</a:t>
            </a:r>
            <a:r>
              <a:rPr lang="en-GB" dirty="0" smtClean="0">
                <a:solidFill>
                  <a:schemeClr val="tx1"/>
                </a:solidFill>
              </a:rPr>
              <a:t> and an HNC in </a:t>
            </a:r>
            <a:r>
              <a:rPr lang="en-GB" dirty="0" err="1" smtClean="0">
                <a:solidFill>
                  <a:schemeClr val="tx1"/>
                </a:solidFill>
              </a:rPr>
              <a:t>S5</a:t>
            </a:r>
            <a:r>
              <a:rPr lang="en-GB" dirty="0" smtClean="0">
                <a:solidFill>
                  <a:schemeClr val="tx1"/>
                </a:solidFill>
              </a:rPr>
              <a:t> and </a:t>
            </a:r>
            <a:r>
              <a:rPr lang="en-GB" dirty="0" err="1" smtClean="0">
                <a:solidFill>
                  <a:schemeClr val="tx1"/>
                </a:solidFill>
              </a:rPr>
              <a:t>S6</a:t>
            </a:r>
            <a:r>
              <a:rPr lang="en-GB" dirty="0" smtClean="0">
                <a:solidFill>
                  <a:schemeClr val="tx1"/>
                </a:solidFill>
              </a:rPr>
              <a:t> with part time study at a college. Pupils could also have the option of completing the offsite elements of Modern Apprenticeships to help them prepare for entry into an apprenticeship.</a:t>
            </a:r>
          </a:p>
          <a:p>
            <a:endParaRPr lang="en-GB" dirty="0" smtClean="0">
              <a:solidFill>
                <a:schemeClr val="tx1"/>
              </a:solidFill>
            </a:endParaRPr>
          </a:p>
          <a:p>
            <a:r>
              <a:rPr lang="en-GB" dirty="0" smtClean="0">
                <a:solidFill>
                  <a:schemeClr val="tx1"/>
                </a:solidFill>
              </a:rPr>
              <a:t>The Commission is supportive of </a:t>
            </a:r>
            <a:r>
              <a:rPr lang="en-GB" b="1" dirty="0" smtClean="0">
                <a:solidFill>
                  <a:schemeClr val="tx1"/>
                </a:solidFill>
              </a:rPr>
              <a:t>college reform </a:t>
            </a:r>
            <a:r>
              <a:rPr lang="en-GB" dirty="0" smtClean="0">
                <a:solidFill>
                  <a:schemeClr val="tx1"/>
                </a:solidFill>
              </a:rPr>
              <a:t>and sees the bigger colleges, through stronger partnerships with industry and CPPs, becoming much more influential in the shape and delivery of the Scottish skills system.</a:t>
            </a:r>
          </a:p>
          <a:p>
            <a:endParaRPr lang="en-GB"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latin typeface="+mn-lt"/>
                <a:ea typeface="+mn-ea"/>
                <a:cs typeface="+mn-cs"/>
              </a:rPr>
              <a:t>Recommends introducing options for young people to study for </a:t>
            </a:r>
            <a:r>
              <a:rPr lang="en-GB" sz="1200" b="1" dirty="0" smtClean="0">
                <a:solidFill>
                  <a:schemeClr val="tx1"/>
                </a:solidFill>
                <a:latin typeface="+mn-lt"/>
                <a:ea typeface="+mn-ea"/>
                <a:cs typeface="+mn-cs"/>
              </a:rPr>
              <a:t>vocational qualifications during the senior phase of CfE </a:t>
            </a:r>
            <a:r>
              <a:rPr lang="en-GB" sz="1200" dirty="0" smtClean="0">
                <a:solidFill>
                  <a:schemeClr val="tx1"/>
                </a:solidFill>
                <a:latin typeface="+mn-lt"/>
                <a:ea typeface="+mn-ea"/>
                <a:cs typeface="+mn-cs"/>
              </a:rPr>
              <a:t>- alongside the range of academic options already offered in schools - an enhancement rather than a replacement.</a:t>
            </a: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57424B86-3B0F-4C95-8848-2F736AE479B0}" type="slidenum">
              <a:rPr lang="en-GB" smtClean="0"/>
              <a:t>3</a:t>
            </a:fld>
            <a:endParaRPr lang="en-GB"/>
          </a:p>
        </p:txBody>
      </p:sp>
    </p:spTree>
    <p:extLst>
      <p:ext uri="{BB962C8B-B14F-4D97-AF65-F5344CB8AC3E}">
        <p14:creationId xmlns:p14="http://schemas.microsoft.com/office/powerpoint/2010/main" val="1651898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Recommendation 1 – Sub</a:t>
            </a:r>
            <a:r>
              <a:rPr lang="en-GB" b="1" baseline="0" dirty="0" smtClean="0"/>
              <a:t> bullets</a:t>
            </a:r>
            <a:r>
              <a:rPr lang="en-GB" b="1" dirty="0" smtClean="0"/>
              <a:t>:</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Over the course of the senior phase young people should have the option to study for a National Certificate from </a:t>
            </a:r>
            <a:r>
              <a:rPr lang="en-GB" sz="1200" b="0" i="0" u="none" strike="noStrike" kern="1200" baseline="0" dirty="0" err="1" smtClean="0">
                <a:solidFill>
                  <a:schemeClr val="tx1"/>
                </a:solidFill>
                <a:latin typeface="+mn-lt"/>
                <a:ea typeface="+mn-ea"/>
                <a:cs typeface="+mn-cs"/>
              </a:rPr>
              <a:t>S4</a:t>
            </a:r>
            <a:r>
              <a:rPr lang="en-GB" sz="1200" b="0" i="0" u="none" strike="noStrike" kern="1200" baseline="0" dirty="0" smtClean="0">
                <a:solidFill>
                  <a:schemeClr val="tx1"/>
                </a:solidFill>
                <a:latin typeface="+mn-lt"/>
                <a:ea typeface="+mn-ea"/>
                <a:cs typeface="+mn-cs"/>
              </a:rPr>
              <a:t> onward and where appropriate to progress onto a Higher National Certificate in </a:t>
            </a:r>
            <a:r>
              <a:rPr lang="en-GB" sz="1200" b="0" i="0" u="none" strike="noStrike" kern="1200" baseline="0" dirty="0" err="1" smtClean="0">
                <a:solidFill>
                  <a:schemeClr val="tx1"/>
                </a:solidFill>
                <a:latin typeface="+mn-lt"/>
                <a:ea typeface="+mn-ea"/>
                <a:cs typeface="+mn-cs"/>
              </a:rPr>
              <a:t>S5</a:t>
            </a:r>
            <a:r>
              <a:rPr lang="en-GB" sz="1200" b="0" i="0" u="none" strike="noStrike" kern="1200" baseline="0" dirty="0" smtClean="0">
                <a:solidFill>
                  <a:schemeClr val="tx1"/>
                </a:solidFill>
                <a:latin typeface="+mn-lt"/>
                <a:ea typeface="+mn-ea"/>
                <a:cs typeface="+mn-cs"/>
              </a:rPr>
              <a:t> and </a:t>
            </a:r>
            <a:r>
              <a:rPr lang="en-GB" sz="1200" b="0" i="0" u="none" strike="noStrike" kern="1200" baseline="0" dirty="0" err="1" smtClean="0">
                <a:solidFill>
                  <a:schemeClr val="tx1"/>
                </a:solidFill>
                <a:latin typeface="+mn-lt"/>
                <a:ea typeface="+mn-ea"/>
                <a:cs typeface="+mn-cs"/>
              </a:rPr>
              <a:t>S6</a:t>
            </a:r>
            <a:r>
              <a:rPr lang="en-GB" sz="1200" b="0" i="0" u="none" strike="noStrike" kern="1200" baseline="0" dirty="0" smtClean="0">
                <a:solidFill>
                  <a:schemeClr val="tx1"/>
                </a:solidFill>
                <a:latin typeface="+mn-lt"/>
                <a:ea typeface="+mn-ea"/>
                <a:cs typeface="+mn-cs"/>
              </a:rPr>
              <a:t> alongside academic</a:t>
            </a:r>
          </a:p>
          <a:p>
            <a:r>
              <a:rPr lang="en-GB" sz="1200" b="0" i="0" u="none" strike="noStrike" kern="1200" baseline="0" dirty="0" smtClean="0">
                <a:solidFill>
                  <a:schemeClr val="tx1"/>
                </a:solidFill>
                <a:latin typeface="+mn-lt"/>
                <a:ea typeface="+mn-ea"/>
                <a:cs typeface="+mn-cs"/>
              </a:rPr>
              <a:t>subjects. Other qualifications with labour market currency should also be included in the range of vocational qualifications offered.</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Within the senior phase, young people should also have the option to commence training and education which is relevant and contributes to Modern Apprenticeship frameworks and helps prepare meaningfully for entry into a</a:t>
            </a:r>
          </a:p>
          <a:p>
            <a:r>
              <a:rPr lang="en-GB" sz="1200" b="0" i="0" u="none" strike="noStrike" kern="1200" baseline="0" dirty="0" smtClean="0">
                <a:solidFill>
                  <a:schemeClr val="tx1"/>
                </a:solidFill>
                <a:latin typeface="+mn-lt"/>
                <a:ea typeface="+mn-ea"/>
                <a:cs typeface="+mn-cs"/>
              </a:rPr>
              <a:t>Modern Apprenticeship including some course credit.</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The development of the new Senior Phase Benchmarking Tool and Scottish Schools Online should make the delivery of vocational qualifications with labour market currency, work experience opportunities and progress into </a:t>
            </a:r>
            <a:r>
              <a:rPr lang="en-GB" sz="1200" b="0" i="0" u="none" strike="noStrike" kern="1200" baseline="0" dirty="0" err="1" smtClean="0">
                <a:solidFill>
                  <a:schemeClr val="tx1"/>
                </a:solidFill>
                <a:latin typeface="+mn-lt"/>
                <a:ea typeface="+mn-ea"/>
                <a:cs typeface="+mn-cs"/>
              </a:rPr>
              <a:t>postschool</a:t>
            </a:r>
            <a:r>
              <a:rPr lang="en-GB" sz="1200" b="0" i="0" u="none" strike="noStrike" kern="1200" baseline="0" dirty="0" smtClean="0">
                <a:solidFill>
                  <a:schemeClr val="tx1"/>
                </a:solidFill>
                <a:latin typeface="+mn-lt"/>
                <a:ea typeface="+mn-ea"/>
                <a:cs typeface="+mn-cs"/>
              </a:rPr>
              <a:t> vocational destinations and employment explicit indicators of success for all schools.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Schools should have senior staff resources dedicated to the co-ordination of vocational education in the senior phase, liaison with colleges, and the promotion of college education and apprenticeships to pupils and parents.</a:t>
            </a:r>
          </a:p>
          <a:p>
            <a:endParaRPr lang="en-GB" sz="1200" b="0" i="0" u="none" strike="noStrike" kern="1200" baseline="0" dirty="0" smtClean="0">
              <a:solidFill>
                <a:schemeClr val="tx1"/>
              </a:solidFill>
              <a:latin typeface="+mn-lt"/>
              <a:ea typeface="+mn-ea"/>
              <a:cs typeface="+mn-cs"/>
            </a:endParaRPr>
          </a:p>
          <a:p>
            <a:endParaRPr lang="en-GB" b="1" dirty="0" smtClean="0"/>
          </a:p>
          <a:p>
            <a:r>
              <a:rPr lang="en-GB" b="1" dirty="0" smtClean="0"/>
              <a:t>Recommendation 2 – Sub</a:t>
            </a:r>
            <a:r>
              <a:rPr lang="en-GB" b="1" baseline="0" dirty="0" smtClean="0"/>
              <a:t> bullets</a:t>
            </a:r>
            <a:r>
              <a:rPr lang="en-GB" b="1" dirty="0" smtClean="0"/>
              <a:t>:</a:t>
            </a:r>
          </a:p>
          <a:p>
            <a:endParaRPr lang="en-GB" dirty="0" smtClean="0"/>
          </a:p>
          <a:p>
            <a:r>
              <a:rPr lang="en-GB" sz="1200" b="0" i="0" u="none" strike="noStrike" kern="1200" baseline="0" dirty="0" smtClean="0">
                <a:solidFill>
                  <a:schemeClr val="tx1"/>
                </a:solidFill>
                <a:latin typeface="+mn-lt"/>
                <a:ea typeface="+mn-ea"/>
                <a:cs typeface="+mn-cs"/>
              </a:rPr>
              <a:t>- By the end of </a:t>
            </a:r>
            <a:r>
              <a:rPr lang="en-GB" sz="1200" b="0" i="0" u="none" strike="noStrike" kern="1200" baseline="0" dirty="0" err="1" smtClean="0">
                <a:solidFill>
                  <a:schemeClr val="tx1"/>
                </a:solidFill>
                <a:latin typeface="+mn-lt"/>
                <a:ea typeface="+mn-ea"/>
                <a:cs typeface="+mn-cs"/>
              </a:rPr>
              <a:t>S3</a:t>
            </a:r>
            <a:r>
              <a:rPr lang="en-GB" sz="1200" b="0" i="0" u="none" strike="noStrike" kern="1200" baseline="0" dirty="0" smtClean="0">
                <a:solidFill>
                  <a:schemeClr val="tx1"/>
                </a:solidFill>
                <a:latin typeface="+mn-lt"/>
                <a:ea typeface="+mn-ea"/>
                <a:cs typeface="+mn-cs"/>
              </a:rPr>
              <a:t> all pupils should have a demonstrable understanding of the process of finding, applying for and successfully getting and sustaining a job. If it supports delivery, consideration should be given to offering the SQA</a:t>
            </a:r>
          </a:p>
          <a:p>
            <a:r>
              <a:rPr lang="en-GB" sz="1200" b="0" i="0" u="none" strike="noStrike" kern="1200" baseline="0" dirty="0" smtClean="0">
                <a:solidFill>
                  <a:schemeClr val="tx1"/>
                </a:solidFill>
                <a:latin typeface="+mn-lt"/>
                <a:ea typeface="+mn-ea"/>
                <a:cs typeface="+mn-cs"/>
              </a:rPr>
              <a:t>Employability Award from </a:t>
            </a:r>
            <a:r>
              <a:rPr lang="en-GB" sz="1200" b="0" i="0" u="none" strike="noStrike" kern="1200" baseline="0" dirty="0" err="1" smtClean="0">
                <a:solidFill>
                  <a:schemeClr val="tx1"/>
                </a:solidFill>
                <a:latin typeface="+mn-lt"/>
                <a:ea typeface="+mn-ea"/>
                <a:cs typeface="+mn-cs"/>
              </a:rPr>
              <a:t>S4</a:t>
            </a:r>
            <a:r>
              <a:rPr lang="en-GB" sz="1200" b="0" i="0" u="none" strike="noStrike" kern="1200" baseline="0" dirty="0" smtClean="0">
                <a:solidFill>
                  <a:schemeClr val="tx1"/>
                </a:solidFill>
                <a:latin typeface="+mn-lt"/>
                <a:ea typeface="+mn-ea"/>
                <a:cs typeface="+mn-cs"/>
              </a:rPr>
              <a:t> onward.</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Initial teacher training and continuous professional development should include modules which help teachers deliver a broader understanding of employment and enterprise as part of the Curriculum for Excellence Broad</a:t>
            </a:r>
          </a:p>
          <a:p>
            <a:r>
              <a:rPr lang="en-GB" sz="1200" b="0" i="0" u="none" strike="noStrike" kern="1200" baseline="0" dirty="0" smtClean="0">
                <a:solidFill>
                  <a:schemeClr val="tx1"/>
                </a:solidFill>
                <a:latin typeface="+mn-lt"/>
                <a:ea typeface="+mn-ea"/>
                <a:cs typeface="+mn-cs"/>
              </a:rPr>
              <a:t>General Education and the senior phase.</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Additionally, programmes should be developed in partnership with industry to provide teachers who will lead our schools in future with a wide ranging understanding of industry and careers.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Schools should have a dedicated senior resource focused on developing partnership activities with business and industry aimed at providing meaningful work experience opportunities, careers advice and a range activity</a:t>
            </a:r>
          </a:p>
          <a:p>
            <a:r>
              <a:rPr lang="en-GB" sz="1200" b="0" i="0" u="none" strike="noStrike" kern="1200" baseline="0" dirty="0" smtClean="0">
                <a:solidFill>
                  <a:schemeClr val="tx1"/>
                </a:solidFill>
                <a:latin typeface="+mn-lt"/>
                <a:ea typeface="+mn-ea"/>
                <a:cs typeface="+mn-cs"/>
              </a:rPr>
              <a:t>exposing pupils to enterprise and the world of work in schools. This should be part of long term partnerships between schools and industry which we will cover in the second half of the Commission.</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There is a strong case to provide careers advice and knowledge of the world of work significantly earlier than the present </a:t>
            </a:r>
            <a:r>
              <a:rPr lang="en-GB" sz="1200" b="0" i="0" u="none" strike="noStrike" kern="1200" baseline="0" dirty="0" err="1" smtClean="0">
                <a:solidFill>
                  <a:schemeClr val="tx1"/>
                </a:solidFill>
                <a:latin typeface="+mn-lt"/>
                <a:ea typeface="+mn-ea"/>
                <a:cs typeface="+mn-cs"/>
              </a:rPr>
              <a:t>S4</a:t>
            </a:r>
            <a:r>
              <a:rPr lang="en-GB" sz="1200" b="0" i="0" u="none" strike="noStrike" kern="1200" baseline="0" dirty="0" smtClean="0">
                <a:solidFill>
                  <a:schemeClr val="tx1"/>
                </a:solidFill>
                <a:latin typeface="+mn-lt"/>
                <a:ea typeface="+mn-ea"/>
                <a:cs typeface="+mn-cs"/>
              </a:rPr>
              <a:t> onward. Skills Development Scotland, working with schools and local authorities, should aim to provide</a:t>
            </a:r>
          </a:p>
          <a:p>
            <a:r>
              <a:rPr lang="en-GB" sz="1200" b="0" i="0" u="none" strike="noStrike" kern="1200" baseline="0" dirty="0" smtClean="0">
                <a:solidFill>
                  <a:schemeClr val="tx1"/>
                </a:solidFill>
                <a:latin typeface="+mn-lt"/>
                <a:ea typeface="+mn-ea"/>
                <a:cs typeface="+mn-cs"/>
              </a:rPr>
              <a:t>some early careers advice and world of work knowledge in </a:t>
            </a:r>
            <a:r>
              <a:rPr lang="en-GB" sz="1200" b="0" i="0" u="none" strike="noStrike" kern="1200" baseline="0" dirty="0" err="1" smtClean="0">
                <a:solidFill>
                  <a:schemeClr val="tx1"/>
                </a:solidFill>
                <a:latin typeface="+mn-lt"/>
                <a:ea typeface="+mn-ea"/>
                <a:cs typeface="+mn-cs"/>
              </a:rPr>
              <a:t>S1</a:t>
            </a:r>
            <a:r>
              <a:rPr lang="en-GB" sz="1200" b="0" i="0" u="none" strike="noStrike" kern="1200" baseline="0" dirty="0" smtClean="0">
                <a:solidFill>
                  <a:schemeClr val="tx1"/>
                </a:solidFill>
                <a:latin typeface="+mn-lt"/>
                <a:ea typeface="+mn-ea"/>
                <a:cs typeface="+mn-cs"/>
              </a:rPr>
              <a:t> and </a:t>
            </a:r>
            <a:r>
              <a:rPr lang="en-GB" sz="1200" b="0" i="0" u="none" strike="noStrike" kern="1200" baseline="0" dirty="0" err="1" smtClean="0">
                <a:solidFill>
                  <a:schemeClr val="tx1"/>
                </a:solidFill>
                <a:latin typeface="+mn-lt"/>
                <a:ea typeface="+mn-ea"/>
                <a:cs typeface="+mn-cs"/>
              </a:rPr>
              <a:t>S3</a:t>
            </a:r>
            <a:r>
              <a:rPr lang="en-GB" sz="1200" b="0" i="0" u="none" strike="noStrike" kern="1200" baseline="0" dirty="0" smtClean="0">
                <a:solidFill>
                  <a:schemeClr val="tx1"/>
                </a:solidFill>
                <a:latin typeface="+mn-lt"/>
                <a:ea typeface="+mn-ea"/>
                <a:cs typeface="+mn-cs"/>
              </a:rPr>
              <a:t> prior to the subject choice towards the end of </a:t>
            </a:r>
            <a:r>
              <a:rPr lang="en-GB" sz="1200" b="0" i="0" u="none" strike="noStrike" kern="1200" baseline="0" dirty="0" err="1" smtClean="0">
                <a:solidFill>
                  <a:schemeClr val="tx1"/>
                </a:solidFill>
                <a:latin typeface="+mn-lt"/>
                <a:ea typeface="+mn-ea"/>
                <a:cs typeface="+mn-cs"/>
              </a:rPr>
              <a:t>S3</a:t>
            </a:r>
            <a:r>
              <a:rPr lang="en-GB" sz="1200" b="0" i="0" u="none" strike="noStrike" kern="1200" baseline="0" dirty="0" smtClean="0">
                <a:solidFill>
                  <a:schemeClr val="tx1"/>
                </a:solidFill>
                <a:latin typeface="+mn-lt"/>
                <a:ea typeface="+mn-ea"/>
                <a:cs typeface="+mn-cs"/>
              </a:rPr>
              <a:t>.</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Education Scotland's new involvement in evaluating the quality and effectiveness of careers services in our schools and of the implementation of the modernisation programme is very important and progress on this should</a:t>
            </a:r>
          </a:p>
          <a:p>
            <a:r>
              <a:rPr lang="en-GB" sz="1200" b="0" i="0" u="none" strike="noStrike" kern="1200" baseline="0" dirty="0" smtClean="0">
                <a:solidFill>
                  <a:schemeClr val="tx1"/>
                </a:solidFill>
                <a:latin typeface="+mn-lt"/>
                <a:ea typeface="+mn-ea"/>
                <a:cs typeface="+mn-cs"/>
              </a:rPr>
              <a:t>be a priority.</a:t>
            </a:r>
          </a:p>
          <a:p>
            <a:endParaRPr lang="en-GB" sz="1200" b="0" i="0" u="none" strike="noStrike" kern="1200" baseline="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424B86-3B0F-4C95-8848-2F736AE479B0}" type="slidenum">
              <a:rPr lang="en-GB" smtClean="0"/>
              <a:t>4</a:t>
            </a:fld>
            <a:endParaRPr lang="en-GB"/>
          </a:p>
        </p:txBody>
      </p:sp>
    </p:spTree>
    <p:extLst>
      <p:ext uri="{BB962C8B-B14F-4D97-AF65-F5344CB8AC3E}">
        <p14:creationId xmlns:p14="http://schemas.microsoft.com/office/powerpoint/2010/main" val="844329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Recommendation 3 – Sub</a:t>
            </a:r>
            <a:r>
              <a:rPr lang="en-GB" b="1" baseline="0" dirty="0" smtClean="0"/>
              <a:t> bullets</a:t>
            </a:r>
            <a:r>
              <a:rPr lang="en-GB" b="1" dirty="0" smtClean="0"/>
              <a:t>:</a:t>
            </a:r>
          </a:p>
          <a:p>
            <a:endParaRPr lang="en-GB" dirty="0" smtClean="0"/>
          </a:p>
          <a:p>
            <a:r>
              <a:rPr lang="en-GB" sz="1200" b="0" i="0" u="none" strike="noStrike" kern="1200" baseline="0" dirty="0" smtClean="0">
                <a:solidFill>
                  <a:schemeClr val="tx1"/>
                </a:solidFill>
                <a:latin typeface="+mn-lt"/>
                <a:ea typeface="+mn-ea"/>
                <a:cs typeface="+mn-cs"/>
              </a:rPr>
              <a:t>- Colleges must play a key role in significantly enhancing vocational education in the senior school phase through partnership with schools.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Colleges, which account for almost 1 in 5 young higher education students in Scotland, should, with the increasing need for higher level technical and associate professional skills in the changing labour market, be encouraged to</a:t>
            </a:r>
          </a:p>
          <a:p>
            <a:r>
              <a:rPr lang="en-GB" sz="1200" b="0" i="0" u="none" strike="noStrike" kern="1200" baseline="0" dirty="0" smtClean="0">
                <a:solidFill>
                  <a:schemeClr val="tx1"/>
                </a:solidFill>
                <a:latin typeface="+mn-lt"/>
                <a:ea typeface="+mn-ea"/>
                <a:cs typeface="+mn-cs"/>
              </a:rPr>
              <a:t>develop this distinctive contribution, including more focus on the STEM subjects.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A commitment to </a:t>
            </a:r>
            <a:r>
              <a:rPr lang="en-GB" sz="1200" b="0" i="0" u="none" strike="noStrike" kern="1200" baseline="0" dirty="0" err="1" smtClean="0">
                <a:solidFill>
                  <a:schemeClr val="tx1"/>
                </a:solidFill>
                <a:latin typeface="+mn-lt"/>
                <a:ea typeface="+mn-ea"/>
                <a:cs typeface="+mn-cs"/>
              </a:rPr>
              <a:t>ongoing</a:t>
            </a:r>
            <a:r>
              <a:rPr lang="en-GB" sz="1200" b="0" i="0" u="none" strike="noStrike" kern="1200" baseline="0" dirty="0" smtClean="0">
                <a:solidFill>
                  <a:schemeClr val="tx1"/>
                </a:solidFill>
                <a:latin typeface="+mn-lt"/>
                <a:ea typeface="+mn-ea"/>
                <a:cs typeface="+mn-cs"/>
              </a:rPr>
              <a:t> quality improvement in the delivery of vocational education should be at the heart of all Regional Outcome Agreements. This should be assessed rigorously by Education Scotland and should be a key performance indicator within Regional Outcome Agreements.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Regional colleges’ contribution to the delivery and development of Modern Apprenticeships and their performance within the programme should be a key element of the overall regional college performance assessment.</a:t>
            </a:r>
          </a:p>
          <a:p>
            <a:endParaRPr lang="en-GB" sz="1200" b="0" i="0" u="none" strike="noStrike" kern="1200" baseline="0" dirty="0" smtClean="0">
              <a:solidFill>
                <a:schemeClr val="tx1"/>
              </a:solidFill>
              <a:latin typeface="+mn-lt"/>
              <a:ea typeface="+mn-ea"/>
              <a:cs typeface="+mn-cs"/>
            </a:endParaRPr>
          </a:p>
          <a:p>
            <a:endParaRPr lang="en-GB" sz="1200" b="0" i="0" u="none" strike="noStrike" kern="1200" baseline="0" dirty="0" smtClean="0">
              <a:solidFill>
                <a:schemeClr val="tx1"/>
              </a:solidFill>
              <a:latin typeface="+mn-lt"/>
              <a:ea typeface="+mn-ea"/>
              <a:cs typeface="+mn-cs"/>
            </a:endParaRPr>
          </a:p>
          <a:p>
            <a:r>
              <a:rPr lang="en-GB" sz="1200" b="1" i="0" u="none" strike="noStrike" kern="1200" baseline="0" dirty="0" smtClean="0">
                <a:solidFill>
                  <a:schemeClr val="tx1"/>
                </a:solidFill>
                <a:latin typeface="+mn-lt"/>
                <a:ea typeface="+mn-ea"/>
                <a:cs typeface="+mn-cs"/>
              </a:rPr>
              <a:t>Recommendation 4 </a:t>
            </a:r>
            <a:r>
              <a:rPr lang="en-GB" b="1" dirty="0" smtClean="0"/>
              <a:t>– Sub</a:t>
            </a:r>
            <a:r>
              <a:rPr lang="en-GB" b="1" baseline="0" dirty="0" smtClean="0"/>
              <a:t> bullets</a:t>
            </a:r>
            <a:r>
              <a:rPr lang="en-GB" sz="1200" b="1" i="0" u="none" strike="noStrike" kern="1200" baseline="0" dirty="0" smtClean="0">
                <a:solidFill>
                  <a:schemeClr val="tx1"/>
                </a:solidFill>
                <a:latin typeface="+mn-lt"/>
                <a:ea typeface="+mn-ea"/>
                <a:cs typeface="+mn-cs"/>
              </a:rPr>
              <a:t>:</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As Regional Outcome Agreements evolve, a primary focus on employability, employment outcomes and engagement and partnership with industry and economic development services should be brought to the fore in the</a:t>
            </a:r>
          </a:p>
          <a:p>
            <a:r>
              <a:rPr lang="en-GB" sz="1200" b="0" i="0" u="none" strike="noStrike" kern="1200" baseline="0" dirty="0" smtClean="0">
                <a:solidFill>
                  <a:schemeClr val="tx1"/>
                </a:solidFill>
                <a:latin typeface="+mn-lt"/>
                <a:ea typeface="+mn-ea"/>
                <a:cs typeface="+mn-cs"/>
              </a:rPr>
              <a:t>development of a meaningful and measureable set of performance indicators.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Using regional and sectoral labour market information and knowledge of developments in the local economy, college provision should demonstrably and increasingly be tailored to meet local and regional labour market demand</a:t>
            </a:r>
          </a:p>
          <a:p>
            <a:r>
              <a:rPr lang="en-GB" sz="1200" b="0" i="0" u="none" strike="noStrike" kern="1200" baseline="0" dirty="0" smtClean="0">
                <a:solidFill>
                  <a:schemeClr val="tx1"/>
                </a:solidFill>
                <a:latin typeface="+mn-lt"/>
                <a:ea typeface="+mn-ea"/>
                <a:cs typeface="+mn-cs"/>
              </a:rPr>
              <a:t>on an </a:t>
            </a:r>
            <a:r>
              <a:rPr lang="en-GB" sz="1200" b="0" i="0" u="none" strike="noStrike" kern="1200" baseline="0" dirty="0" err="1" smtClean="0">
                <a:solidFill>
                  <a:schemeClr val="tx1"/>
                </a:solidFill>
                <a:latin typeface="+mn-lt"/>
                <a:ea typeface="+mn-ea"/>
                <a:cs typeface="+mn-cs"/>
              </a:rPr>
              <a:t>ongoing</a:t>
            </a:r>
            <a:r>
              <a:rPr lang="en-GB" sz="1200" b="0" i="0" u="none" strike="noStrike" kern="1200" baseline="0" dirty="0" smtClean="0">
                <a:solidFill>
                  <a:schemeClr val="tx1"/>
                </a:solidFill>
                <a:latin typeface="+mn-lt"/>
                <a:ea typeface="+mn-ea"/>
                <a:cs typeface="+mn-cs"/>
              </a:rPr>
              <a:t> basis. This should be reflected in Regional Outcome Agreements.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College provision should be increasingly industry facing with significant elements of work experience and, where that is not practical, work simulation built into all courses.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Colleges should work with the Community Planning process and regional business and industry to address the short, medium and long term skill requirements.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Colleges should focus on communicating the value of college education directly with young people, parents, schools and employers through the development of transparent, publicly available accountability frameworks</a:t>
            </a:r>
          </a:p>
          <a:p>
            <a:r>
              <a:rPr lang="en-GB" sz="1200" b="0" i="0" u="none" strike="noStrike" kern="1200" baseline="0" dirty="0" smtClean="0">
                <a:solidFill>
                  <a:schemeClr val="tx1"/>
                </a:solidFill>
                <a:latin typeface="+mn-lt"/>
                <a:ea typeface="+mn-ea"/>
                <a:cs typeface="+mn-cs"/>
              </a:rPr>
              <a:t>which build on Regional Outcome Agreements.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Colleges across Scotland should focus on building stronger relationships with business and industry through whose participation in college governance, provision of work experience and careers advice, collaboration in curriculum</a:t>
            </a:r>
          </a:p>
          <a:p>
            <a:r>
              <a:rPr lang="en-GB" sz="1200" b="0" i="0" u="none" strike="noStrike" kern="1200" baseline="0" dirty="0" smtClean="0">
                <a:solidFill>
                  <a:schemeClr val="tx1"/>
                </a:solidFill>
                <a:latin typeface="+mn-lt"/>
                <a:ea typeface="+mn-ea"/>
                <a:cs typeface="+mn-cs"/>
              </a:rPr>
              <a:t>development, the development of real life business projects for students and the input of industry to teaching, will be critical to success. This should be included in long term partnership agreements between colleges and industry,</a:t>
            </a:r>
          </a:p>
          <a:p>
            <a:r>
              <a:rPr lang="en-GB" sz="1200" b="0" i="0" u="none" strike="noStrike" kern="1200" baseline="0" dirty="0" smtClean="0">
                <a:solidFill>
                  <a:schemeClr val="tx1"/>
                </a:solidFill>
                <a:latin typeface="+mn-lt"/>
                <a:ea typeface="+mn-ea"/>
                <a:cs typeface="+mn-cs"/>
              </a:rPr>
              <a:t>an issue we will cover in the second half of the Commission’s work.</a:t>
            </a:r>
          </a:p>
          <a:p>
            <a:endParaRPr lang="en-GB" sz="1200" b="0" i="0" u="none" strike="noStrike" kern="1200" baseline="0" dirty="0" smtClean="0">
              <a:solidFill>
                <a:schemeClr val="tx1"/>
              </a:solidFill>
              <a:latin typeface="+mn-lt"/>
              <a:ea typeface="+mn-ea"/>
              <a:cs typeface="+mn-cs"/>
            </a:endParaRPr>
          </a:p>
          <a:p>
            <a:pPr marL="171450" indent="-171450">
              <a:buFontTx/>
              <a:buChar char="-"/>
            </a:pPr>
            <a:r>
              <a:rPr lang="en-GB" sz="1200" b="0" i="0" u="none" strike="noStrike" kern="1200" baseline="0" dirty="0" smtClean="0">
                <a:solidFill>
                  <a:schemeClr val="tx1"/>
                </a:solidFill>
                <a:latin typeface="+mn-lt"/>
                <a:ea typeface="+mn-ea"/>
                <a:cs typeface="+mn-cs"/>
              </a:rPr>
              <a:t>Colleges, the Funding Council, Skills Development Scotland and providers of employment services should work together to develop student employment search services as part of the standard offer of support to students and employers within the new regions.</a:t>
            </a:r>
          </a:p>
          <a:p>
            <a:pPr marL="171450" indent="-171450">
              <a:buFontTx/>
              <a:buChar char="-"/>
            </a:pPr>
            <a:endParaRPr lang="en-GB" sz="1200" b="0" i="0" u="none" strike="noStrike" kern="1200" baseline="0" dirty="0" smtClean="0">
              <a:solidFill>
                <a:schemeClr val="tx1"/>
              </a:solidFill>
              <a:latin typeface="+mn-lt"/>
              <a:ea typeface="+mn-ea"/>
              <a:cs typeface="+mn-cs"/>
            </a:endParaRPr>
          </a:p>
          <a:p>
            <a:r>
              <a:rPr lang="en-GB" sz="1200" b="1" i="0" u="none" strike="noStrike" kern="1200" baseline="0" dirty="0" smtClean="0">
                <a:solidFill>
                  <a:schemeClr val="tx1"/>
                </a:solidFill>
                <a:latin typeface="+mn-lt"/>
                <a:ea typeface="+mn-ea"/>
                <a:cs typeface="+mn-cs"/>
              </a:rPr>
              <a:t>From the report re recommendation 5</a:t>
            </a:r>
            <a:r>
              <a:rPr lang="en-GB" sz="1200" b="0" i="0" u="none" strike="noStrike" kern="1200" baseline="0" dirty="0" smtClean="0">
                <a:solidFill>
                  <a:schemeClr val="tx1"/>
                </a:solidFill>
                <a:latin typeface="+mn-lt"/>
                <a:ea typeface="+mn-ea"/>
                <a:cs typeface="+mn-cs"/>
              </a:rPr>
              <a:t>: </a:t>
            </a:r>
          </a:p>
          <a:p>
            <a:r>
              <a:rPr lang="en-GB" sz="1200" b="0" i="0" u="none" strike="noStrike" kern="1200" baseline="0" dirty="0" smtClean="0">
                <a:solidFill>
                  <a:schemeClr val="tx1"/>
                </a:solidFill>
                <a:latin typeface="+mn-lt"/>
                <a:ea typeface="+mn-ea"/>
                <a:cs typeface="+mn-cs"/>
              </a:rPr>
              <a:t>The Scottish Government, Local Authorities and Regional College Boards all have a critical role to play on this agenda. By setting a high level strategic commitment to the development of improved vocational pathways starting in the senior school phase, they will empower those working at an operational level to collaborate on key issues such as coordinating activity, aligning timetables, resource allocation and the delivery of effective vocational pathways for their area and region. The current review of the college funding methodology will make an important contribution to this work.</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This work should be informed by local, regional and national economic development activity, regional and national skills assessments, and significant input from industry. This in turn should form the basis of decisions on who addresses what and where. Above all, joint planning of vocational pathways needs to deliver the flexibility required to meet the needs of young people and employers.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There will be additional costs in the transition phase of moving to the delivery of meaningful vocational opportunities in schools working in partnership with colleges. This will occur as the changes are introduced and school-based learners participate earlier on the NC and HNC programmes in the first three years. The college</a:t>
            </a:r>
          </a:p>
          <a:p>
            <a:r>
              <a:rPr lang="en-GB" sz="1200" b="0" i="0" u="none" strike="noStrike" kern="1200" baseline="0" dirty="0" smtClean="0">
                <a:solidFill>
                  <a:schemeClr val="tx1"/>
                </a:solidFill>
                <a:latin typeface="+mn-lt"/>
                <a:ea typeface="+mn-ea"/>
                <a:cs typeface="+mn-cs"/>
              </a:rPr>
              <a:t>throughput in this transitional period will increase accordingly. This will disappear after the three year transition period when there should be potential for reducing existing costs in the senior phase at school or at least allocating resources to other outcomes.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There could be some additional college costs for a good news reason i.e. it's probable with the vocational pathway beginning in fourth year school, there will be significantly more NC and HNC qualifications as well as more demand from young people for HND all of which would enrich Scotland's young workforce. The Scottish Government, local authorities and regional college boards should work together to reach an early agreement on the resourcing of transitional costs. If the increase in vocational qualifications and educational attainment results in better</a:t>
            </a:r>
          </a:p>
          <a:p>
            <a:r>
              <a:rPr lang="en-GB" sz="1200" b="0" i="0" u="none" strike="noStrike" kern="1200" baseline="0" dirty="0" smtClean="0">
                <a:solidFill>
                  <a:schemeClr val="tx1"/>
                </a:solidFill>
                <a:latin typeface="+mn-lt"/>
                <a:ea typeface="+mn-ea"/>
                <a:cs typeface="+mn-cs"/>
              </a:rPr>
              <a:t>outcomes for the students, these costs will be fully justified in terms of increased productivity and reduced costs relating to unemployment and its consequences.</a:t>
            </a:r>
            <a:endParaRPr lang="en-GB" dirty="0"/>
          </a:p>
        </p:txBody>
      </p:sp>
      <p:sp>
        <p:nvSpPr>
          <p:cNvPr id="4" name="Slide Number Placeholder 3"/>
          <p:cNvSpPr>
            <a:spLocks noGrp="1"/>
          </p:cNvSpPr>
          <p:nvPr>
            <p:ph type="sldNum" sz="quarter" idx="10"/>
          </p:nvPr>
        </p:nvSpPr>
        <p:spPr/>
        <p:txBody>
          <a:bodyPr/>
          <a:lstStyle/>
          <a:p>
            <a:fld id="{57424B86-3B0F-4C95-8848-2F736AE479B0}" type="slidenum">
              <a:rPr lang="en-GB" smtClean="0"/>
              <a:t>5</a:t>
            </a:fld>
            <a:endParaRPr lang="en-GB"/>
          </a:p>
        </p:txBody>
      </p:sp>
    </p:spTree>
    <p:extLst>
      <p:ext uri="{BB962C8B-B14F-4D97-AF65-F5344CB8AC3E}">
        <p14:creationId xmlns:p14="http://schemas.microsoft.com/office/powerpoint/2010/main" val="2741475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Recommendation 6 – Sub</a:t>
            </a:r>
            <a:r>
              <a:rPr lang="en-GB" b="1" baseline="0" dirty="0" smtClean="0"/>
              <a:t> bullets</a:t>
            </a:r>
            <a:r>
              <a:rPr lang="en-GB" b="1" dirty="0" smtClean="0"/>
              <a:t>:</a:t>
            </a:r>
          </a:p>
          <a:p>
            <a:endParaRPr lang="en-GB" dirty="0" smtClean="0"/>
          </a:p>
          <a:p>
            <a:r>
              <a:rPr lang="en-GB" sz="1200" b="0" i="0" u="none" strike="noStrike" kern="1200" baseline="0" dirty="0" smtClean="0">
                <a:solidFill>
                  <a:schemeClr val="tx1"/>
                </a:solidFill>
                <a:latin typeface="+mn-lt"/>
                <a:ea typeface="+mn-ea"/>
                <a:cs typeface="+mn-cs"/>
              </a:rPr>
              <a:t>- Skills Development Scotland should lead a targeted marketing campaign toward employers in those sectors of the economy which offer the best long term prospects for young people and with a particular focus on STEM</a:t>
            </a:r>
          </a:p>
          <a:p>
            <a:r>
              <a:rPr lang="en-GB" sz="1200" b="0" i="0" u="none" strike="noStrike" kern="1200" baseline="0" dirty="0" smtClean="0">
                <a:solidFill>
                  <a:schemeClr val="tx1"/>
                </a:solidFill>
                <a:latin typeface="+mn-lt"/>
                <a:ea typeface="+mn-ea"/>
                <a:cs typeface="+mn-cs"/>
              </a:rPr>
              <a:t>opportunities. This should include </a:t>
            </a:r>
            <a:r>
              <a:rPr lang="en-GB" sz="1200" b="0" i="0" u="none" strike="noStrike" kern="1200" baseline="0" dirty="0" err="1" smtClean="0">
                <a:solidFill>
                  <a:schemeClr val="tx1"/>
                </a:solidFill>
                <a:latin typeface="+mn-lt"/>
                <a:ea typeface="+mn-ea"/>
                <a:cs typeface="+mn-cs"/>
              </a:rPr>
              <a:t>SME's</a:t>
            </a:r>
            <a:r>
              <a:rPr lang="en-GB" sz="1200" b="0" i="0" u="none" strike="noStrike" kern="1200" baseline="0" dirty="0" smtClean="0">
                <a:solidFill>
                  <a:schemeClr val="tx1"/>
                </a:solidFill>
                <a:latin typeface="+mn-lt"/>
                <a:ea typeface="+mn-ea"/>
                <a:cs typeface="+mn-cs"/>
              </a:rPr>
              <a:t> and be co-ordinated in partnership with training providers, colleges, sector skills councils, local authorities, the enterprise agencies and other stakeholders.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Information from the emerging skills planning system, underpinned by robust industry led Skills Investment Plans and Regional Skills Assessments, should increasingly and transparently be used to inform the allocation of Modern</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latin typeface="+mn-lt"/>
                <a:ea typeface="+mn-ea"/>
                <a:cs typeface="+mn-cs"/>
              </a:rPr>
              <a:t>Apprenticeship opportunities across the economy.</a:t>
            </a:r>
            <a:endParaRPr lang="en-GB" dirty="0" smtClean="0"/>
          </a:p>
          <a:p>
            <a:endParaRPr lang="en-GB" sz="1200" b="0" i="0" u="none" strike="noStrike" kern="1200" baseline="0" dirty="0" smtClean="0">
              <a:solidFill>
                <a:schemeClr val="tx1"/>
              </a:solidFill>
              <a:latin typeface="+mn-lt"/>
              <a:ea typeface="+mn-ea"/>
              <a:cs typeface="+mn-cs"/>
            </a:endParaRPr>
          </a:p>
          <a:p>
            <a:endParaRPr lang="en-GB"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Recommendation 7 – Sub</a:t>
            </a:r>
            <a:r>
              <a:rPr lang="en-GB" b="1" baseline="0" dirty="0" smtClean="0"/>
              <a:t> bullets</a:t>
            </a:r>
            <a:r>
              <a:rPr lang="en-GB" b="1" dirty="0" smtClean="0"/>
              <a:t>:</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A national online Modern Apprenticeship application service should be developed in which all employers and prospective apprentices should have the option of participating.</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Skills Development Scotland should actively work with and challenge employers to develop new models to deliver higher level Modern Apprenticeships up to and including degree level on a more significant scale across the economy.</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To help young people and employers better understand and navigate Modern Apprenticeships, different levels should be clearly branded while continuing to be operated and regulated as part of the single programme.</a:t>
            </a:r>
            <a:endParaRPr lang="en-GB"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Recommendation 8 – Sub</a:t>
            </a:r>
            <a:r>
              <a:rPr lang="en-GB" b="1" baseline="0" dirty="0" smtClean="0"/>
              <a:t> bullets</a:t>
            </a:r>
            <a:r>
              <a:rPr lang="en-GB" b="1" dirty="0" smtClean="0"/>
              <a:t>:</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A Scottish Modern Apprenticeship Supervisory Board should oversee the detailed strategic development and promotion of Modern Apprenticeships in Scotland.</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The Modern Apprenticeship Group which approves frameworks should report to the Supervisory Board.</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Education Scotland’s remit should be extended to include inspection and quality improvement of the delivery of Modern Apprenticeships.</a:t>
            </a:r>
            <a:endParaRPr lang="en-GB"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57424B86-3B0F-4C95-8848-2F736AE479B0}" type="slidenum">
              <a:rPr lang="en-GB" smtClean="0"/>
              <a:t>6</a:t>
            </a:fld>
            <a:endParaRPr lang="en-GB"/>
          </a:p>
        </p:txBody>
      </p:sp>
    </p:spTree>
    <p:extLst>
      <p:ext uri="{BB962C8B-B14F-4D97-AF65-F5344CB8AC3E}">
        <p14:creationId xmlns:p14="http://schemas.microsoft.com/office/powerpoint/2010/main" val="3742243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Recommendation 10 – Sub</a:t>
            </a:r>
            <a:r>
              <a:rPr lang="en-GB" b="1" baseline="0" dirty="0" smtClean="0"/>
              <a:t> bullets</a:t>
            </a:r>
            <a:r>
              <a:rPr lang="en-GB" b="1" dirty="0" smtClean="0"/>
              <a:t>:</a:t>
            </a:r>
          </a:p>
          <a:p>
            <a:endParaRPr lang="en-GB" dirty="0" smtClean="0"/>
          </a:p>
          <a:p>
            <a:r>
              <a:rPr lang="en-GB" sz="1200" b="0" i="0" u="none" strike="noStrike" kern="1200" baseline="0" dirty="0" smtClean="0">
                <a:solidFill>
                  <a:schemeClr val="tx1"/>
                </a:solidFill>
                <a:latin typeface="+mn-lt"/>
                <a:ea typeface="+mn-ea"/>
                <a:cs typeface="+mn-cs"/>
              </a:rPr>
              <a:t>- As part of Opportunities for All pre-employment training must focus on supporting young people along pathways which will help them compete in the labour market.</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As part of Opportunities for All, Skills Development Scotland should work with colleges and other training providers to develop a meaningful national Access to Apprenticeships programme for young people who are not in education or employment. The volume of places on this programme should be linked to anticipated employer demand for apprentices with guaranteed interviews for successful participants.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Building on existing good practice, local authorities should adapt the activity agreement approach for those aged under 16 who have disengaged from education or at high risk of doing so. This should focus on re-engagement</a:t>
            </a:r>
          </a:p>
          <a:p>
            <a:r>
              <a:rPr lang="en-GB" sz="1200" b="0" i="0" u="none" strike="noStrike" kern="1200" baseline="0" dirty="0" smtClean="0">
                <a:solidFill>
                  <a:schemeClr val="tx1"/>
                </a:solidFill>
                <a:latin typeface="+mn-lt"/>
                <a:ea typeface="+mn-ea"/>
                <a:cs typeface="+mn-cs"/>
              </a:rPr>
              <a:t>with mainstream pathways.</a:t>
            </a:r>
          </a:p>
          <a:p>
            <a:endParaRPr lang="en-GB" sz="1200" b="0" i="0" u="none" strike="noStrike" kern="1200" baseline="0" dirty="0" smtClean="0">
              <a:solidFill>
                <a:schemeClr val="tx1"/>
              </a:solidFill>
              <a:latin typeface="+mn-lt"/>
              <a:ea typeface="+mn-ea"/>
              <a:cs typeface="+mn-cs"/>
            </a:endParaRPr>
          </a:p>
          <a:p>
            <a:r>
              <a:rPr lang="en-GB" sz="1200" b="1" i="0" u="none" strike="noStrike" kern="1200" baseline="0" dirty="0" smtClean="0">
                <a:solidFill>
                  <a:schemeClr val="tx1"/>
                </a:solidFill>
                <a:latin typeface="+mn-lt"/>
                <a:ea typeface="+mn-ea"/>
                <a:cs typeface="+mn-cs"/>
              </a:rPr>
              <a:t>Recommendation 11 </a:t>
            </a:r>
            <a:r>
              <a:rPr lang="en-GB" b="1" dirty="0" smtClean="0"/>
              <a:t>– Sub</a:t>
            </a:r>
            <a:r>
              <a:rPr lang="en-GB" b="1" baseline="0" dirty="0" smtClean="0"/>
              <a:t> bullets</a:t>
            </a:r>
            <a:r>
              <a:rPr lang="en-GB" sz="1200" b="1" i="0" u="none" strike="noStrike" kern="1200" baseline="0" dirty="0" smtClean="0">
                <a:solidFill>
                  <a:schemeClr val="tx1"/>
                </a:solidFill>
                <a:latin typeface="+mn-lt"/>
                <a:ea typeface="+mn-ea"/>
                <a:cs typeface="+mn-cs"/>
              </a:rPr>
              <a:t>:</a:t>
            </a:r>
          </a:p>
          <a:p>
            <a:endParaRPr lang="en-GB" sz="1200" b="1"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Within their strategic partnerships, each local authority and college regional board should make STEM a priority within their plans to develop vocational pathways.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The Scottish Government, working with the proposed new Apprenticeship Supervisory Board, should ring-fence a proportion of all Modern Apprenticeship starts for STEM frameworks. This proportion should be significant and should be above the current level. These STEM apprenticeships should be actively promoted to employers and young people.</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Consideration should be given to providing meaningful incentives to encourage young people and employers to engage in STEM Modern Apprenticeships and STEM vocational qualifications. </a:t>
            </a:r>
            <a:r>
              <a:rPr lang="en-GB" sz="1200" b="0" i="0" u="none" strike="noStrike" kern="1200" baseline="0" dirty="0" err="1" smtClean="0">
                <a:solidFill>
                  <a:schemeClr val="tx1"/>
                </a:solidFill>
                <a:latin typeface="+mn-lt"/>
                <a:ea typeface="+mn-ea"/>
                <a:cs typeface="+mn-cs"/>
              </a:rPr>
              <a:t>Ringfencing</a:t>
            </a:r>
            <a:r>
              <a:rPr lang="en-GB" sz="1200" b="0" i="0" u="none" strike="noStrike" kern="1200" baseline="0" dirty="0" smtClean="0">
                <a:solidFill>
                  <a:schemeClr val="tx1"/>
                </a:solidFill>
                <a:latin typeface="+mn-lt"/>
                <a:ea typeface="+mn-ea"/>
                <a:cs typeface="+mn-cs"/>
              </a:rPr>
              <a:t> a proportion of modern apprenticeship places and encouraging a greater focus on STEM within colleges could help this.</a:t>
            </a:r>
            <a:endParaRPr lang="en-GB" sz="1200" b="1" i="0" u="none" strike="noStrike" kern="1200" baseline="0" dirty="0" smtClean="0">
              <a:solidFill>
                <a:schemeClr val="tx1"/>
              </a:solidFill>
              <a:latin typeface="+mn-lt"/>
              <a:ea typeface="+mn-ea"/>
              <a:cs typeface="+mn-cs"/>
            </a:endParaRPr>
          </a:p>
          <a:p>
            <a:endParaRPr lang="en-GB" sz="1200" b="1" i="0" u="none" strike="noStrike" kern="1200" baseline="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424B86-3B0F-4C95-8848-2F736AE479B0}" type="slidenum">
              <a:rPr lang="en-GB" smtClean="0"/>
              <a:t>7</a:t>
            </a:fld>
            <a:endParaRPr lang="en-GB"/>
          </a:p>
        </p:txBody>
      </p:sp>
    </p:spTree>
    <p:extLst>
      <p:ext uri="{BB962C8B-B14F-4D97-AF65-F5344CB8AC3E}">
        <p14:creationId xmlns:p14="http://schemas.microsoft.com/office/powerpoint/2010/main" val="1841401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kern="1200" baseline="0" dirty="0" smtClean="0">
                <a:solidFill>
                  <a:schemeClr val="tx1"/>
                </a:solidFill>
                <a:latin typeface="+mn-lt"/>
                <a:ea typeface="+mn-ea"/>
                <a:cs typeface="+mn-cs"/>
              </a:rPr>
              <a:t>From the report: </a:t>
            </a:r>
          </a:p>
          <a:p>
            <a:r>
              <a:rPr lang="en-GB" sz="1200" b="0" i="0" u="none" strike="noStrike" kern="1200" baseline="0" dirty="0" smtClean="0">
                <a:solidFill>
                  <a:schemeClr val="tx1"/>
                </a:solidFill>
                <a:latin typeface="+mn-lt"/>
                <a:ea typeface="+mn-ea"/>
                <a:cs typeface="+mn-cs"/>
              </a:rPr>
              <a:t>In support of our recommendations, Education Scotland has a key role to play. It is  critically important that the education inspection, review and quality improvement regime takes account of the needs of industry. In moving forward, Education Scotland must be significantly informed by a good understanding of the demands of</a:t>
            </a:r>
          </a:p>
          <a:p>
            <a:r>
              <a:rPr lang="en-GB" sz="1200" b="0" i="0" u="none" strike="noStrike" kern="1200" baseline="0" dirty="0" smtClean="0">
                <a:solidFill>
                  <a:schemeClr val="tx1"/>
                </a:solidFill>
                <a:latin typeface="+mn-lt"/>
                <a:ea typeface="+mn-ea"/>
                <a:cs typeface="+mn-cs"/>
              </a:rPr>
              <a:t>the modern labour market in providing its comprehensive national overview of strengths and areas for improvement in Scottish education.</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As the changes we recommend are implemented, it will also be important that Education Scotland shares good practice in the areas we have highlighted between schools and colleges across the country.</a:t>
            </a:r>
            <a:endParaRPr lang="en-GB" dirty="0"/>
          </a:p>
        </p:txBody>
      </p:sp>
      <p:sp>
        <p:nvSpPr>
          <p:cNvPr id="4" name="Slide Number Placeholder 3"/>
          <p:cNvSpPr>
            <a:spLocks noGrp="1"/>
          </p:cNvSpPr>
          <p:nvPr>
            <p:ph type="sldNum" sz="quarter" idx="10"/>
          </p:nvPr>
        </p:nvSpPr>
        <p:spPr/>
        <p:txBody>
          <a:bodyPr/>
          <a:lstStyle/>
          <a:p>
            <a:fld id="{57424B86-3B0F-4C95-8848-2F736AE479B0}" type="slidenum">
              <a:rPr lang="en-GB" smtClean="0"/>
              <a:t>8</a:t>
            </a:fld>
            <a:endParaRPr lang="en-GB"/>
          </a:p>
        </p:txBody>
      </p:sp>
    </p:spTree>
    <p:extLst>
      <p:ext uri="{BB962C8B-B14F-4D97-AF65-F5344CB8AC3E}">
        <p14:creationId xmlns:p14="http://schemas.microsoft.com/office/powerpoint/2010/main" val="2254049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96DBAC-2831-4176-B804-EF2ABAF97CDE}" type="slidenum">
              <a:rPr lang="en-GB" smtClean="0"/>
              <a:t>9</a:t>
            </a:fld>
            <a:endParaRPr lang="en-GB"/>
          </a:p>
        </p:txBody>
      </p:sp>
    </p:spTree>
    <p:extLst>
      <p:ext uri="{BB962C8B-B14F-4D97-AF65-F5344CB8AC3E}">
        <p14:creationId xmlns:p14="http://schemas.microsoft.com/office/powerpoint/2010/main" val="1058695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D296DBAC-2831-4176-B804-EF2ABAF97CDE}" type="slidenum">
              <a:rPr lang="en-GB" smtClean="0"/>
              <a:t>11</a:t>
            </a:fld>
            <a:endParaRPr lang="en-GB"/>
          </a:p>
        </p:txBody>
      </p:sp>
    </p:spTree>
    <p:extLst>
      <p:ext uri="{BB962C8B-B14F-4D97-AF65-F5344CB8AC3E}">
        <p14:creationId xmlns:p14="http://schemas.microsoft.com/office/powerpoint/2010/main" val="55745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785314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24342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84335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23363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56037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61496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71589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661928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9068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24322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39629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cotland.gov.uk/Topics/Education/edandtrainingforyoungple/commissiondevelopingscotlandsyoungworkfor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560" y="2132856"/>
            <a:ext cx="7772400" cy="1470025"/>
          </a:xfrm>
        </p:spPr>
        <p:txBody>
          <a:bodyPr/>
          <a:lstStyle/>
          <a:p>
            <a:r>
              <a:rPr lang="en-US" b="1" dirty="0" smtClean="0"/>
              <a:t/>
            </a:r>
            <a:br>
              <a:rPr lang="en-US" b="1" dirty="0" smtClean="0"/>
            </a:br>
            <a:r>
              <a:rPr lang="en-US" sz="3600" b="1" dirty="0" smtClean="0"/>
              <a:t>Commission for Developing Scotland’s Young Workforce</a:t>
            </a:r>
            <a:r>
              <a:rPr lang="en-US" sz="3200" b="1" dirty="0" smtClean="0"/>
              <a:t/>
            </a:r>
            <a:br>
              <a:rPr lang="en-US" sz="3200" b="1" dirty="0" smtClean="0"/>
            </a:br>
            <a:r>
              <a:rPr lang="en-US" sz="3200" b="1" dirty="0" smtClean="0"/>
              <a:t> </a:t>
            </a:r>
            <a:br>
              <a:rPr lang="en-US" sz="3200" b="1" dirty="0" smtClean="0"/>
            </a:br>
            <a:r>
              <a:rPr lang="en-US" sz="3200" dirty="0" smtClean="0"/>
              <a:t>Interim Report &amp; Update </a:t>
            </a:r>
            <a:br>
              <a:rPr lang="en-US" sz="3200" dirty="0" smtClean="0"/>
            </a:br>
            <a:r>
              <a:rPr lang="en-US" sz="3200" dirty="0" smtClean="0"/>
              <a:t/>
            </a:r>
            <a:br>
              <a:rPr lang="en-US" sz="3200" dirty="0" smtClean="0"/>
            </a:br>
            <a:r>
              <a:rPr lang="en-US" sz="3600" dirty="0" smtClean="0"/>
              <a:t/>
            </a:r>
            <a:br>
              <a:rPr lang="en-US" sz="3600" dirty="0" smtClean="0"/>
            </a:br>
            <a:r>
              <a:rPr lang="en-GB" sz="1600" dirty="0"/>
              <a:t>Interim report: </a:t>
            </a:r>
            <a:r>
              <a:rPr lang="en-GB" sz="1600" u="sng" dirty="0" smtClean="0">
                <a:hlinkClick r:id="rId3"/>
              </a:rPr>
              <a:t>http</a:t>
            </a:r>
            <a:r>
              <a:rPr lang="en-GB" sz="1600" u="sng" dirty="0">
                <a:hlinkClick r:id="rId3"/>
              </a:rPr>
              <a:t>://www.scotland.gov.uk/Topics/Education/edandtrainingforyoungple/commissiondevelopingscotlandsyoungworkforce</a:t>
            </a:r>
            <a:r>
              <a:rPr lang="en-GB" sz="2000" dirty="0"/>
              <a:t/>
            </a:r>
            <a:br>
              <a:rPr lang="en-GB" sz="2000" dirty="0"/>
            </a:br>
            <a:endParaRPr lang="en-US" sz="2000" dirty="0"/>
          </a:p>
        </p:txBody>
      </p:sp>
      <p:sp>
        <p:nvSpPr>
          <p:cNvPr id="2051" name="Rectangle 3"/>
          <p:cNvSpPr>
            <a:spLocks noGrp="1" noChangeArrowheads="1"/>
          </p:cNvSpPr>
          <p:nvPr>
            <p:ph type="subTitle" idx="1"/>
          </p:nvPr>
        </p:nvSpPr>
        <p:spPr>
          <a:xfrm>
            <a:off x="1403648" y="4941168"/>
            <a:ext cx="6400800" cy="982960"/>
          </a:xfrm>
        </p:spPr>
        <p:txBody>
          <a:bodyPr/>
          <a:lstStyle/>
          <a:p>
            <a:endParaRPr lang="en-US" dirty="0"/>
          </a:p>
        </p:txBody>
      </p:sp>
    </p:spTree>
    <p:extLst>
      <p:ext uri="{BB962C8B-B14F-4D97-AF65-F5344CB8AC3E}">
        <p14:creationId xmlns:p14="http://schemas.microsoft.com/office/powerpoint/2010/main" val="41420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sz="3200" b="1" dirty="0"/>
          </a:p>
        </p:txBody>
      </p:sp>
      <p:sp>
        <p:nvSpPr>
          <p:cNvPr id="3" name="Content Placeholder 2"/>
          <p:cNvSpPr>
            <a:spLocks noGrp="1"/>
          </p:cNvSpPr>
          <p:nvPr>
            <p:ph idx="1"/>
          </p:nvPr>
        </p:nvSpPr>
        <p:spPr/>
        <p:txBody>
          <a:bodyPr/>
          <a:lstStyle/>
          <a:p>
            <a:pPr marL="0" indent="0" algn="ctr">
              <a:buNone/>
            </a:pPr>
            <a:r>
              <a:rPr lang="en-GB" sz="2800" b="1" dirty="0"/>
              <a:t>National </a:t>
            </a:r>
            <a:r>
              <a:rPr lang="en-GB" sz="2800" b="1" dirty="0" smtClean="0"/>
              <a:t>summit:</a:t>
            </a:r>
            <a:endParaRPr lang="en-GB" sz="2800" dirty="0" smtClean="0"/>
          </a:p>
          <a:p>
            <a:endParaRPr lang="en-GB" sz="2400" dirty="0"/>
          </a:p>
          <a:p>
            <a:r>
              <a:rPr lang="en-GB" sz="2400" dirty="0" smtClean="0"/>
              <a:t>Angela </a:t>
            </a:r>
            <a:r>
              <a:rPr lang="en-GB" sz="2400" dirty="0"/>
              <a:t>Constance announced a national summit to discuss the interim </a:t>
            </a:r>
            <a:r>
              <a:rPr lang="en-GB" sz="2400" dirty="0" smtClean="0"/>
              <a:t>report</a:t>
            </a:r>
            <a:endParaRPr lang="en-GB" sz="2400" dirty="0"/>
          </a:p>
          <a:p>
            <a:r>
              <a:rPr lang="en-GB" sz="2400" dirty="0"/>
              <a:t>Sir Ian will chair </a:t>
            </a:r>
            <a:r>
              <a:rPr lang="en-GB" sz="2400" dirty="0" smtClean="0"/>
              <a:t>this</a:t>
            </a:r>
            <a:endParaRPr lang="en-GB" sz="2400" dirty="0"/>
          </a:p>
          <a:p>
            <a:r>
              <a:rPr lang="en-GB" sz="2400" dirty="0"/>
              <a:t>All Commission members will </a:t>
            </a:r>
            <a:r>
              <a:rPr lang="en-GB" sz="2400" dirty="0" smtClean="0"/>
              <a:t>be </a:t>
            </a:r>
            <a:r>
              <a:rPr lang="en-GB" sz="2400" dirty="0"/>
              <a:t>invited to </a:t>
            </a:r>
            <a:r>
              <a:rPr lang="en-GB" sz="2400" dirty="0" smtClean="0"/>
              <a:t>attend</a:t>
            </a:r>
            <a:endParaRPr lang="en-GB" sz="2400" dirty="0"/>
          </a:p>
          <a:p>
            <a:r>
              <a:rPr lang="en-GB" sz="2400" dirty="0"/>
              <a:t>It is likely </a:t>
            </a:r>
            <a:r>
              <a:rPr lang="en-GB" sz="2400" dirty="0" smtClean="0"/>
              <a:t>to be </a:t>
            </a:r>
            <a:r>
              <a:rPr lang="en-GB" sz="2400" dirty="0"/>
              <a:t>held in Edinburgh in February.</a:t>
            </a:r>
          </a:p>
          <a:p>
            <a:endParaRPr lang="en-GB" sz="2800" dirty="0"/>
          </a:p>
        </p:txBody>
      </p:sp>
    </p:spTree>
    <p:extLst>
      <p:ext uri="{BB962C8B-B14F-4D97-AF65-F5344CB8AC3E}">
        <p14:creationId xmlns:p14="http://schemas.microsoft.com/office/powerpoint/2010/main" val="555223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sz="2800" b="1" dirty="0"/>
          </a:p>
        </p:txBody>
      </p:sp>
      <p:sp>
        <p:nvSpPr>
          <p:cNvPr id="3" name="Content Placeholder 2"/>
          <p:cNvSpPr>
            <a:spLocks noGrp="1"/>
          </p:cNvSpPr>
          <p:nvPr>
            <p:ph idx="1"/>
          </p:nvPr>
        </p:nvSpPr>
        <p:spPr/>
        <p:txBody>
          <a:bodyPr/>
          <a:lstStyle/>
          <a:p>
            <a:pPr marL="0" indent="0" algn="ctr">
              <a:buNone/>
            </a:pPr>
            <a:r>
              <a:rPr lang="en-GB" sz="2800" b="1" dirty="0" smtClean="0"/>
              <a:t>Work:</a:t>
            </a:r>
          </a:p>
          <a:p>
            <a:pPr marL="0" indent="0">
              <a:buNone/>
            </a:pPr>
            <a:endParaRPr lang="en-GB" b="1" dirty="0" smtClean="0"/>
          </a:p>
          <a:p>
            <a:r>
              <a:rPr lang="en-GB" sz="2400" dirty="0" smtClean="0"/>
              <a:t>The </a:t>
            </a:r>
            <a:r>
              <a:rPr lang="en-GB" sz="2400" dirty="0"/>
              <a:t>Commission </a:t>
            </a:r>
            <a:r>
              <a:rPr lang="en-GB" sz="2400" dirty="0" smtClean="0"/>
              <a:t>focusses </a:t>
            </a:r>
            <a:r>
              <a:rPr lang="en-GB" sz="2400" dirty="0"/>
              <a:t>heavily on employers and equality issues during the second half of its </a:t>
            </a:r>
            <a:r>
              <a:rPr lang="en-GB" sz="2400" dirty="0" smtClean="0"/>
              <a:t>work</a:t>
            </a:r>
            <a:endParaRPr lang="en-GB" sz="2400" dirty="0"/>
          </a:p>
          <a:p>
            <a:r>
              <a:rPr lang="en-GB" sz="2400" dirty="0"/>
              <a:t>As with the first half this will involve significant stakeholder </a:t>
            </a:r>
            <a:r>
              <a:rPr lang="en-GB" sz="2400" dirty="0" smtClean="0"/>
              <a:t>engagement</a:t>
            </a:r>
            <a:endParaRPr lang="en-GB" sz="2400" dirty="0"/>
          </a:p>
          <a:p>
            <a:r>
              <a:rPr lang="en-GB" sz="2400" dirty="0"/>
              <a:t>The final report is due to be published in April </a:t>
            </a:r>
            <a:r>
              <a:rPr lang="en-GB" sz="2400" dirty="0" smtClean="0"/>
              <a:t>2014.</a:t>
            </a:r>
            <a:endParaRPr lang="en-GB" sz="2400" dirty="0"/>
          </a:p>
        </p:txBody>
      </p:sp>
    </p:spTree>
    <p:extLst>
      <p:ext uri="{BB962C8B-B14F-4D97-AF65-F5344CB8AC3E}">
        <p14:creationId xmlns:p14="http://schemas.microsoft.com/office/powerpoint/2010/main" val="2861842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a:t/>
            </a:r>
            <a:br>
              <a:rPr lang="en-US" sz="3200" dirty="0"/>
            </a:br>
            <a:r>
              <a:rPr lang="en-US" sz="3200" b="1" u="sng" dirty="0" smtClean="0"/>
              <a:t>Summary </a:t>
            </a:r>
            <a:r>
              <a:rPr lang="en-US" sz="3200" b="1" u="sng" dirty="0"/>
              <a:t>and </a:t>
            </a:r>
            <a:r>
              <a:rPr lang="en-US" sz="3200" b="1" u="sng" dirty="0" smtClean="0"/>
              <a:t>interim recommendations</a:t>
            </a:r>
            <a:r>
              <a:rPr lang="en-US" b="1" dirty="0"/>
              <a:t/>
            </a:r>
            <a:br>
              <a:rPr lang="en-US" b="1" dirty="0"/>
            </a:br>
            <a:endParaRPr lang="en-GB" b="1" dirty="0"/>
          </a:p>
        </p:txBody>
      </p:sp>
      <p:sp>
        <p:nvSpPr>
          <p:cNvPr id="3" name="Content Placeholder 2"/>
          <p:cNvSpPr>
            <a:spLocks noGrp="1"/>
          </p:cNvSpPr>
          <p:nvPr>
            <p:ph idx="1"/>
          </p:nvPr>
        </p:nvSpPr>
        <p:spPr/>
        <p:txBody>
          <a:bodyPr/>
          <a:lstStyle/>
          <a:p>
            <a:pPr marL="0" indent="0">
              <a:buNone/>
            </a:pPr>
            <a:r>
              <a:rPr lang="en-GB" sz="2400" b="1" dirty="0" smtClean="0"/>
              <a:t>The commission was asked to provide recommendations on:</a:t>
            </a:r>
          </a:p>
          <a:p>
            <a:pPr marL="0" indent="0">
              <a:buNone/>
            </a:pPr>
            <a:endParaRPr lang="en-GB" sz="2400" dirty="0" smtClean="0"/>
          </a:p>
          <a:p>
            <a:pPr lvl="0"/>
            <a:r>
              <a:rPr lang="en-GB" sz="2400" dirty="0">
                <a:solidFill>
                  <a:schemeClr val="tx1"/>
                </a:solidFill>
              </a:rPr>
              <a:t>how Scotland’s approach to vocational education can be improved; and </a:t>
            </a:r>
            <a:endParaRPr lang="en-GB" sz="2400" dirty="0" smtClean="0">
              <a:solidFill>
                <a:schemeClr val="tx1"/>
              </a:solidFill>
            </a:endParaRPr>
          </a:p>
          <a:p>
            <a:pPr marL="0" lvl="0" indent="0">
              <a:buNone/>
            </a:pPr>
            <a:endParaRPr lang="en-GB" sz="2400" dirty="0">
              <a:solidFill>
                <a:schemeClr val="tx1"/>
              </a:solidFill>
            </a:endParaRPr>
          </a:p>
          <a:p>
            <a:pPr lvl="0"/>
            <a:r>
              <a:rPr lang="en-GB" sz="2400" dirty="0">
                <a:solidFill>
                  <a:schemeClr val="tx1"/>
                </a:solidFill>
              </a:rPr>
              <a:t>how we can get employers much more involved in all aspects of education and employing more young people.</a:t>
            </a:r>
          </a:p>
          <a:p>
            <a:endParaRPr lang="en-GB" sz="2400" dirty="0"/>
          </a:p>
        </p:txBody>
      </p:sp>
    </p:spTree>
    <p:extLst>
      <p:ext uri="{BB962C8B-B14F-4D97-AF65-F5344CB8AC3E}">
        <p14:creationId xmlns:p14="http://schemas.microsoft.com/office/powerpoint/2010/main" val="3015808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sz="2000" b="1" dirty="0" smtClean="0"/>
              <a:t>Summary</a:t>
            </a:r>
            <a:endParaRPr lang="en-GB" sz="2000" b="1" dirty="0" smtClean="0">
              <a:solidFill>
                <a:schemeClr val="tx1"/>
              </a:solidFill>
              <a:latin typeface="+mn-lt"/>
              <a:ea typeface="+mn-ea"/>
              <a:cs typeface="+mn-cs"/>
            </a:endParaRPr>
          </a:p>
          <a:p>
            <a:pPr marL="0" indent="0">
              <a:buNone/>
            </a:pPr>
            <a:endParaRPr lang="en-GB" sz="2000" b="1" dirty="0" smtClean="0">
              <a:solidFill>
                <a:schemeClr val="tx1"/>
              </a:solidFill>
              <a:latin typeface="+mn-lt"/>
              <a:ea typeface="+mn-ea"/>
              <a:cs typeface="+mn-cs"/>
            </a:endParaRPr>
          </a:p>
          <a:p>
            <a:pPr>
              <a:buFont typeface="Arial" charset="0"/>
              <a:buChar char="•"/>
            </a:pPr>
            <a:r>
              <a:rPr lang="en-GB" sz="2000" dirty="0" smtClean="0">
                <a:solidFill>
                  <a:schemeClr val="tx1"/>
                </a:solidFill>
                <a:latin typeface="+mn-lt"/>
                <a:ea typeface="+mn-ea"/>
                <a:cs typeface="+mn-cs"/>
              </a:rPr>
              <a:t>recommends </a:t>
            </a:r>
            <a:r>
              <a:rPr lang="en-GB" sz="2000" dirty="0">
                <a:solidFill>
                  <a:schemeClr val="tx1"/>
                </a:solidFill>
                <a:latin typeface="+mn-lt"/>
                <a:ea typeface="+mn-ea"/>
                <a:cs typeface="+mn-cs"/>
              </a:rPr>
              <a:t>introducing options for young people to study for </a:t>
            </a:r>
            <a:r>
              <a:rPr lang="en-GB" sz="2000" dirty="0" smtClean="0">
                <a:solidFill>
                  <a:schemeClr val="tx1"/>
                </a:solidFill>
                <a:latin typeface="+mn-lt"/>
                <a:ea typeface="+mn-ea"/>
                <a:cs typeface="+mn-cs"/>
              </a:rPr>
              <a:t>vocational </a:t>
            </a:r>
            <a:r>
              <a:rPr lang="en-GB" sz="2000" dirty="0">
                <a:solidFill>
                  <a:schemeClr val="tx1"/>
                </a:solidFill>
                <a:latin typeface="+mn-lt"/>
                <a:ea typeface="+mn-ea"/>
                <a:cs typeface="+mn-cs"/>
              </a:rPr>
              <a:t>qualifications during the senior phase of </a:t>
            </a:r>
            <a:r>
              <a:rPr lang="en-GB" sz="2000" dirty="0" smtClean="0">
                <a:solidFill>
                  <a:schemeClr val="tx1"/>
                </a:solidFill>
                <a:latin typeface="+mn-lt"/>
                <a:ea typeface="+mn-ea"/>
                <a:cs typeface="+mn-cs"/>
              </a:rPr>
              <a:t>CfE </a:t>
            </a:r>
          </a:p>
          <a:p>
            <a:pPr>
              <a:buFont typeface="Arial" charset="0"/>
              <a:buChar char="•"/>
            </a:pPr>
            <a:r>
              <a:rPr lang="en-GB" sz="2000" dirty="0" smtClean="0"/>
              <a:t>not recommending streaming </a:t>
            </a:r>
            <a:r>
              <a:rPr lang="en-GB" sz="2000" dirty="0"/>
              <a:t>between the academic and the </a:t>
            </a:r>
            <a:r>
              <a:rPr lang="en-GB" sz="2000" dirty="0" smtClean="0"/>
              <a:t>vocational – about blending the two the </a:t>
            </a:r>
            <a:r>
              <a:rPr lang="en-GB" sz="2000" dirty="0"/>
              <a:t>most effective way to deliver this is through </a:t>
            </a:r>
            <a:r>
              <a:rPr lang="en-GB" sz="2000" dirty="0" smtClean="0"/>
              <a:t>partnerships between </a:t>
            </a:r>
            <a:r>
              <a:rPr lang="en-GB" sz="2000" dirty="0"/>
              <a:t>schools and colleges </a:t>
            </a:r>
          </a:p>
          <a:p>
            <a:pPr marL="285750" indent="-285750">
              <a:buFont typeface="Arial" charset="0"/>
              <a:buChar char="•"/>
            </a:pPr>
            <a:r>
              <a:rPr lang="en-GB" sz="2000" dirty="0"/>
              <a:t>supportive of college reform</a:t>
            </a:r>
          </a:p>
          <a:p>
            <a:pPr marL="285750" indent="-285750">
              <a:buFont typeface="Arial" charset="0"/>
              <a:buChar char="•"/>
            </a:pPr>
            <a:r>
              <a:rPr lang="en-GB" sz="2000" dirty="0" smtClean="0"/>
              <a:t>sees better </a:t>
            </a:r>
            <a:r>
              <a:rPr lang="en-GB" sz="2000" dirty="0"/>
              <a:t>preparation, greater alignment with the key sectors and improved progression routes to degree level as priorities for MAs</a:t>
            </a:r>
          </a:p>
          <a:p>
            <a:pPr marL="285750" indent="-285750">
              <a:buFont typeface="Arial" charset="0"/>
              <a:buChar char="•"/>
            </a:pPr>
            <a:r>
              <a:rPr lang="en-GB" sz="2000" dirty="0"/>
              <a:t>recommends an Access to Apprenticeships programme for young people who have disengaged early from school.</a:t>
            </a:r>
          </a:p>
          <a:p>
            <a:pPr marL="0" indent="0">
              <a:buNone/>
            </a:pPr>
            <a:endParaRPr lang="en-GB" sz="2000" dirty="0">
              <a:solidFill>
                <a:schemeClr val="tx1"/>
              </a:solidFill>
              <a:latin typeface="+mn-lt"/>
              <a:ea typeface="+mn-ea"/>
              <a:cs typeface="+mn-cs"/>
            </a:endParaRPr>
          </a:p>
        </p:txBody>
      </p:sp>
    </p:spTree>
    <p:extLst>
      <p:ext uri="{BB962C8B-B14F-4D97-AF65-F5344CB8AC3E}">
        <p14:creationId xmlns:p14="http://schemas.microsoft.com/office/powerpoint/2010/main" val="3820790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67544" y="1340768"/>
            <a:ext cx="8229600" cy="4525963"/>
          </a:xfrm>
        </p:spPr>
        <p:txBody>
          <a:bodyPr/>
          <a:lstStyle/>
          <a:p>
            <a:pPr marL="0" indent="0">
              <a:buNone/>
            </a:pPr>
            <a:r>
              <a:rPr lang="en-GB" sz="2000" b="1" dirty="0" smtClean="0">
                <a:solidFill>
                  <a:schemeClr val="tx1"/>
                </a:solidFill>
              </a:rPr>
              <a:t>Interim recommendations</a:t>
            </a:r>
          </a:p>
          <a:p>
            <a:pPr marL="0" indent="0">
              <a:buNone/>
            </a:pPr>
            <a:endParaRPr lang="en-GB" sz="1800" b="1" dirty="0"/>
          </a:p>
          <a:p>
            <a:pPr marL="0" indent="0">
              <a:buNone/>
            </a:pPr>
            <a:endParaRPr lang="en-GB" sz="1800" b="1" dirty="0" smtClean="0">
              <a:solidFill>
                <a:schemeClr val="tx1"/>
              </a:solidFill>
            </a:endParaRPr>
          </a:p>
          <a:p>
            <a:pPr marL="0" indent="0">
              <a:buNone/>
            </a:pPr>
            <a:r>
              <a:rPr lang="en-GB" sz="1800" b="1" u="sng" dirty="0" smtClean="0">
                <a:solidFill>
                  <a:schemeClr val="tx1"/>
                </a:solidFill>
              </a:rPr>
              <a:t>Schools</a:t>
            </a:r>
          </a:p>
          <a:p>
            <a:pPr marL="0" indent="0">
              <a:buNone/>
            </a:pPr>
            <a:endParaRPr lang="en-GB" sz="1800" b="1" dirty="0" smtClean="0">
              <a:solidFill>
                <a:schemeClr val="tx1"/>
              </a:solidFill>
            </a:endParaRPr>
          </a:p>
          <a:p>
            <a:pPr marL="0" indent="0">
              <a:buNone/>
            </a:pPr>
            <a:r>
              <a:rPr lang="en-GB" sz="1800" b="1" dirty="0" smtClean="0">
                <a:solidFill>
                  <a:schemeClr val="tx1"/>
                </a:solidFill>
              </a:rPr>
              <a:t>Recommendation </a:t>
            </a:r>
            <a:r>
              <a:rPr lang="en-GB" sz="1800" b="1" dirty="0">
                <a:solidFill>
                  <a:schemeClr val="tx1"/>
                </a:solidFill>
              </a:rPr>
              <a:t>1: </a:t>
            </a:r>
            <a:r>
              <a:rPr lang="en-GB" sz="1800" dirty="0">
                <a:solidFill>
                  <a:schemeClr val="tx1"/>
                </a:solidFill>
              </a:rPr>
              <a:t>Pathways should start in the senior phase which lead to </a:t>
            </a:r>
            <a:r>
              <a:rPr lang="en-GB" sz="1800" dirty="0" smtClean="0">
                <a:solidFill>
                  <a:schemeClr val="tx1"/>
                </a:solidFill>
              </a:rPr>
              <a:t>the delivery </a:t>
            </a:r>
            <a:r>
              <a:rPr lang="en-GB" sz="1800" dirty="0">
                <a:solidFill>
                  <a:schemeClr val="tx1"/>
                </a:solidFill>
              </a:rPr>
              <a:t>of industry recognised vocational qualifications alongside </a:t>
            </a:r>
            <a:r>
              <a:rPr lang="en-GB" sz="1800" dirty="0" smtClean="0">
                <a:solidFill>
                  <a:schemeClr val="tx1"/>
                </a:solidFill>
              </a:rPr>
              <a:t>academic qualifications</a:t>
            </a:r>
            <a:r>
              <a:rPr lang="en-GB" sz="1800" dirty="0">
                <a:solidFill>
                  <a:schemeClr val="tx1"/>
                </a:solidFill>
              </a:rPr>
              <a:t>. These pathways should be developed and delivered in </a:t>
            </a:r>
            <a:r>
              <a:rPr lang="en-GB" sz="1800" dirty="0" smtClean="0">
                <a:solidFill>
                  <a:schemeClr val="tx1"/>
                </a:solidFill>
              </a:rPr>
              <a:t>partnership with </a:t>
            </a:r>
            <a:r>
              <a:rPr lang="en-GB" sz="1800" dirty="0">
                <a:solidFill>
                  <a:schemeClr val="tx1"/>
                </a:solidFill>
              </a:rPr>
              <a:t>colleges and, where necessary, other providers. Their delivery should </a:t>
            </a:r>
            <a:r>
              <a:rPr lang="en-GB" sz="1800" dirty="0" smtClean="0">
                <a:solidFill>
                  <a:schemeClr val="tx1"/>
                </a:solidFill>
              </a:rPr>
              <a:t>be explicitly </a:t>
            </a:r>
            <a:r>
              <a:rPr lang="en-GB" sz="1800" dirty="0">
                <a:solidFill>
                  <a:schemeClr val="tx1"/>
                </a:solidFill>
              </a:rPr>
              <a:t>measured and published alongside other school performance indicators</a:t>
            </a:r>
            <a:r>
              <a:rPr lang="en-GB" sz="1800" dirty="0" smtClean="0">
                <a:solidFill>
                  <a:schemeClr val="tx1"/>
                </a:solidFill>
              </a:rPr>
              <a:t>.</a:t>
            </a:r>
          </a:p>
          <a:p>
            <a:pPr marL="0" indent="0">
              <a:buNone/>
            </a:pPr>
            <a:endParaRPr lang="en-GB" sz="1800" dirty="0"/>
          </a:p>
          <a:p>
            <a:pPr marL="0" indent="0">
              <a:buNone/>
            </a:pPr>
            <a:r>
              <a:rPr lang="en-GB" sz="1800" b="1" dirty="0" smtClean="0">
                <a:solidFill>
                  <a:schemeClr val="tx1"/>
                </a:solidFill>
              </a:rPr>
              <a:t>Recommendation 2: </a:t>
            </a:r>
            <a:r>
              <a:rPr lang="en-GB" sz="1800" dirty="0" smtClean="0">
                <a:solidFill>
                  <a:schemeClr val="tx1"/>
                </a:solidFill>
              </a:rPr>
              <a:t>A focus on preparing all young people for employment should form a core element of the implementation of Curriculum for Excellence with appropriate resource dedicated to achieve this.</a:t>
            </a:r>
          </a:p>
          <a:p>
            <a:endParaRPr lang="en-GB" sz="1800" dirty="0"/>
          </a:p>
        </p:txBody>
      </p:sp>
    </p:spTree>
    <p:extLst>
      <p:ext uri="{BB962C8B-B14F-4D97-AF65-F5344CB8AC3E}">
        <p14:creationId xmlns:p14="http://schemas.microsoft.com/office/powerpoint/2010/main" val="4162260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endParaRPr lang="en-GB"/>
          </a:p>
        </p:txBody>
      </p:sp>
      <p:sp>
        <p:nvSpPr>
          <p:cNvPr id="3" name="Content Placeholder 2"/>
          <p:cNvSpPr>
            <a:spLocks noGrp="1"/>
          </p:cNvSpPr>
          <p:nvPr>
            <p:ph idx="1"/>
          </p:nvPr>
        </p:nvSpPr>
        <p:spPr>
          <a:xfrm>
            <a:off x="251520" y="188640"/>
            <a:ext cx="8229600" cy="6048672"/>
          </a:xfrm>
        </p:spPr>
        <p:txBody>
          <a:bodyPr/>
          <a:lstStyle/>
          <a:p>
            <a:pPr marL="0" indent="0">
              <a:buNone/>
            </a:pPr>
            <a:r>
              <a:rPr lang="en-GB" sz="1800" b="1" u="sng" dirty="0" smtClean="0">
                <a:solidFill>
                  <a:schemeClr val="tx1"/>
                </a:solidFill>
              </a:rPr>
              <a:t>Colleges</a:t>
            </a:r>
          </a:p>
          <a:p>
            <a:pPr marL="0" indent="0">
              <a:buNone/>
            </a:pPr>
            <a:endParaRPr lang="en-GB" sz="1800" b="1" u="sng" dirty="0" smtClean="0">
              <a:solidFill>
                <a:schemeClr val="tx1"/>
              </a:solidFill>
            </a:endParaRPr>
          </a:p>
          <a:p>
            <a:pPr marL="0" indent="0">
              <a:buNone/>
            </a:pPr>
            <a:r>
              <a:rPr lang="en-GB" sz="1800" b="1" dirty="0" smtClean="0">
                <a:solidFill>
                  <a:schemeClr val="tx1"/>
                </a:solidFill>
              </a:rPr>
              <a:t>Recommendation </a:t>
            </a:r>
            <a:r>
              <a:rPr lang="en-GB" sz="1800" b="1" dirty="0">
                <a:solidFill>
                  <a:schemeClr val="tx1"/>
                </a:solidFill>
              </a:rPr>
              <a:t>3: </a:t>
            </a:r>
            <a:r>
              <a:rPr lang="en-GB" sz="1800" dirty="0">
                <a:solidFill>
                  <a:schemeClr val="tx1"/>
                </a:solidFill>
              </a:rPr>
              <a:t>Colleges’ key role in the development of Scotland’s </a:t>
            </a:r>
            <a:r>
              <a:rPr lang="en-GB" sz="1800" dirty="0" smtClean="0">
                <a:solidFill>
                  <a:schemeClr val="tx1"/>
                </a:solidFill>
              </a:rPr>
              <a:t>young workforce </a:t>
            </a:r>
            <a:r>
              <a:rPr lang="en-GB" sz="1800" dirty="0">
                <a:solidFill>
                  <a:schemeClr val="tx1"/>
                </a:solidFill>
              </a:rPr>
              <a:t>should be recognised and managed through Regional </a:t>
            </a:r>
            <a:r>
              <a:rPr lang="en-GB" sz="1800" dirty="0" smtClean="0">
                <a:solidFill>
                  <a:schemeClr val="tx1"/>
                </a:solidFill>
              </a:rPr>
              <a:t>Outcome Agreements.</a:t>
            </a:r>
          </a:p>
          <a:p>
            <a:pPr marL="0" indent="0">
              <a:buNone/>
            </a:pPr>
            <a:endParaRPr lang="en-GB" sz="1800" b="1" dirty="0" smtClean="0">
              <a:solidFill>
                <a:schemeClr val="tx1"/>
              </a:solidFill>
            </a:endParaRPr>
          </a:p>
          <a:p>
            <a:pPr marL="0" indent="0">
              <a:buNone/>
            </a:pPr>
            <a:r>
              <a:rPr lang="en-GB" sz="1800" b="1" dirty="0" smtClean="0">
                <a:solidFill>
                  <a:schemeClr val="tx1"/>
                </a:solidFill>
              </a:rPr>
              <a:t>Recommendation </a:t>
            </a:r>
            <a:r>
              <a:rPr lang="en-GB" sz="1800" b="1" dirty="0">
                <a:solidFill>
                  <a:schemeClr val="tx1"/>
                </a:solidFill>
              </a:rPr>
              <a:t>4: </a:t>
            </a:r>
            <a:r>
              <a:rPr lang="en-GB" sz="1800" dirty="0">
                <a:solidFill>
                  <a:schemeClr val="tx1"/>
                </a:solidFill>
              </a:rPr>
              <a:t>The new regional colleges should have a primary focus </a:t>
            </a:r>
            <a:r>
              <a:rPr lang="en-GB" sz="1800" dirty="0" smtClean="0">
                <a:solidFill>
                  <a:schemeClr val="tx1"/>
                </a:solidFill>
              </a:rPr>
              <a:t>on employment </a:t>
            </a:r>
            <a:r>
              <a:rPr lang="en-GB" sz="1800" dirty="0">
                <a:solidFill>
                  <a:schemeClr val="tx1"/>
                </a:solidFill>
              </a:rPr>
              <a:t>outcomes and supporting local economic development. This should </a:t>
            </a:r>
            <a:r>
              <a:rPr lang="en-GB" sz="1800" dirty="0" smtClean="0">
                <a:solidFill>
                  <a:schemeClr val="tx1"/>
                </a:solidFill>
              </a:rPr>
              <a:t>be underpinned </a:t>
            </a:r>
            <a:r>
              <a:rPr lang="en-GB" sz="1800" dirty="0">
                <a:solidFill>
                  <a:schemeClr val="tx1"/>
                </a:solidFill>
              </a:rPr>
              <a:t>by meaningful and wide ranging partnerships with industry and </a:t>
            </a:r>
            <a:r>
              <a:rPr lang="en-GB" sz="1800" dirty="0" smtClean="0">
                <a:solidFill>
                  <a:schemeClr val="tx1"/>
                </a:solidFill>
              </a:rPr>
              <a:t>should be </a:t>
            </a:r>
            <a:r>
              <a:rPr lang="en-GB" sz="1800" dirty="0">
                <a:solidFill>
                  <a:schemeClr val="tx1"/>
                </a:solidFill>
              </a:rPr>
              <a:t>at the forefront of Regional Outcome Agreements and their measurement</a:t>
            </a:r>
            <a:r>
              <a:rPr lang="en-GB" sz="1800" dirty="0" smtClean="0">
                <a:solidFill>
                  <a:schemeClr val="tx1"/>
                </a:solidFill>
              </a:rPr>
              <a:t>.</a:t>
            </a:r>
          </a:p>
          <a:p>
            <a:pPr marL="0" indent="0">
              <a:buNone/>
            </a:pPr>
            <a:endParaRPr lang="en-GB" sz="1800" b="1" dirty="0" smtClean="0"/>
          </a:p>
          <a:p>
            <a:pPr marL="0" indent="0">
              <a:buNone/>
            </a:pPr>
            <a:r>
              <a:rPr lang="en-GB" sz="1800" b="1" u="sng" dirty="0" smtClean="0"/>
              <a:t>Schools </a:t>
            </a:r>
            <a:r>
              <a:rPr lang="en-GB" sz="1800" b="1" u="sng" dirty="0"/>
              <a:t>and Colleges working in </a:t>
            </a:r>
            <a:r>
              <a:rPr lang="en-GB" sz="1800" b="1" u="sng" dirty="0" smtClean="0"/>
              <a:t>partnership</a:t>
            </a:r>
          </a:p>
          <a:p>
            <a:pPr marL="0" indent="0">
              <a:buNone/>
            </a:pPr>
            <a:endParaRPr lang="en-GB" sz="1800" b="1" u="sng" dirty="0"/>
          </a:p>
          <a:p>
            <a:pPr marL="0" indent="0">
              <a:buNone/>
            </a:pPr>
            <a:r>
              <a:rPr lang="en-GB" sz="1800" b="1" dirty="0" smtClean="0"/>
              <a:t>Recommendation </a:t>
            </a:r>
            <a:r>
              <a:rPr lang="en-GB" sz="1800" b="1" dirty="0"/>
              <a:t>5: </a:t>
            </a:r>
            <a:r>
              <a:rPr lang="en-GB" sz="1800" dirty="0"/>
              <a:t>A commitment to supporting the development of Scotland’s young workforce through the enhancement of vocational education pathways should feature prominently in the National Performance Framework, Community Plans and College Regional Outcome Agreements.</a:t>
            </a:r>
          </a:p>
          <a:p>
            <a:pPr marL="0" indent="0">
              <a:buNone/>
            </a:pPr>
            <a:endParaRPr lang="en-GB" sz="1800" dirty="0"/>
          </a:p>
        </p:txBody>
      </p:sp>
    </p:spTree>
    <p:extLst>
      <p:ext uri="{BB962C8B-B14F-4D97-AF65-F5344CB8AC3E}">
        <p14:creationId xmlns:p14="http://schemas.microsoft.com/office/powerpoint/2010/main" val="2817978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95536" y="1124744"/>
            <a:ext cx="8229600" cy="4752528"/>
          </a:xfrm>
        </p:spPr>
        <p:txBody>
          <a:bodyPr/>
          <a:lstStyle/>
          <a:p>
            <a:pPr marL="0" indent="0">
              <a:buNone/>
            </a:pPr>
            <a:r>
              <a:rPr lang="en-GB" sz="1800" b="1" u="sng" dirty="0" smtClean="0">
                <a:solidFill>
                  <a:schemeClr val="tx1"/>
                </a:solidFill>
              </a:rPr>
              <a:t>Modern Apprenticeships</a:t>
            </a:r>
          </a:p>
          <a:p>
            <a:pPr marL="0" indent="0">
              <a:buNone/>
            </a:pPr>
            <a:r>
              <a:rPr lang="en-GB" sz="1800" b="1" dirty="0" smtClean="0">
                <a:solidFill>
                  <a:schemeClr val="tx1"/>
                </a:solidFill>
              </a:rPr>
              <a:t> </a:t>
            </a:r>
          </a:p>
          <a:p>
            <a:pPr marL="0" indent="0">
              <a:buNone/>
            </a:pPr>
            <a:r>
              <a:rPr lang="en-GB" sz="1800" b="1" dirty="0" smtClean="0">
                <a:solidFill>
                  <a:schemeClr val="tx1"/>
                </a:solidFill>
              </a:rPr>
              <a:t>Recommendation </a:t>
            </a:r>
            <a:r>
              <a:rPr lang="en-GB" sz="1800" b="1" dirty="0">
                <a:solidFill>
                  <a:schemeClr val="tx1"/>
                </a:solidFill>
              </a:rPr>
              <a:t>6: </a:t>
            </a:r>
            <a:r>
              <a:rPr lang="en-GB" sz="1800" dirty="0">
                <a:solidFill>
                  <a:schemeClr val="tx1"/>
                </a:solidFill>
              </a:rPr>
              <a:t>Modern Apprenticeships should be aligned with the </a:t>
            </a:r>
            <a:r>
              <a:rPr lang="en-GB" sz="1800" dirty="0" smtClean="0">
                <a:solidFill>
                  <a:schemeClr val="tx1"/>
                </a:solidFill>
              </a:rPr>
              <a:t>skills required </a:t>
            </a:r>
            <a:r>
              <a:rPr lang="en-GB" sz="1800" dirty="0">
                <a:solidFill>
                  <a:schemeClr val="tx1"/>
                </a:solidFill>
              </a:rPr>
              <a:t>to support economic </a:t>
            </a:r>
            <a:r>
              <a:rPr lang="en-GB" sz="1800" dirty="0" smtClean="0">
                <a:solidFill>
                  <a:schemeClr val="tx1"/>
                </a:solidFill>
              </a:rPr>
              <a:t>growth</a:t>
            </a:r>
            <a:endParaRPr lang="en-GB" sz="1800" dirty="0"/>
          </a:p>
          <a:p>
            <a:pPr marL="0" indent="0">
              <a:buNone/>
            </a:pPr>
            <a:endParaRPr lang="en-GB" sz="1800" dirty="0" smtClean="0"/>
          </a:p>
          <a:p>
            <a:pPr marL="0" indent="0">
              <a:buNone/>
            </a:pPr>
            <a:r>
              <a:rPr lang="en-GB" sz="1800" b="1" i="0" u="none" strike="noStrike" kern="1200" baseline="0" dirty="0" smtClean="0">
                <a:solidFill>
                  <a:schemeClr val="tx1"/>
                </a:solidFill>
                <a:latin typeface="+mn-lt"/>
                <a:ea typeface="+mn-ea"/>
                <a:cs typeface="+mn-cs"/>
              </a:rPr>
              <a:t>Recommendation 7: </a:t>
            </a:r>
            <a:r>
              <a:rPr lang="en-GB" sz="1800" b="0" i="0" u="none" strike="noStrike" kern="1200" baseline="0" dirty="0" smtClean="0">
                <a:solidFill>
                  <a:schemeClr val="tx1"/>
                </a:solidFill>
                <a:latin typeface="+mn-lt"/>
                <a:ea typeface="+mn-ea"/>
                <a:cs typeface="+mn-cs"/>
              </a:rPr>
              <a:t>Development of Modern Apprenticeship access processes and progression pathways should be prioritised.</a:t>
            </a:r>
          </a:p>
          <a:p>
            <a:pPr marL="0" indent="0">
              <a:buNone/>
            </a:pPr>
            <a:endParaRPr lang="en-GB" sz="1800" kern="1200" dirty="0"/>
          </a:p>
          <a:p>
            <a:pPr marL="0" indent="0">
              <a:buNone/>
            </a:pPr>
            <a:r>
              <a:rPr lang="en-GB" sz="1800" b="1" dirty="0">
                <a:solidFill>
                  <a:schemeClr val="tx1"/>
                </a:solidFill>
                <a:latin typeface="+mn-lt"/>
                <a:ea typeface="+mn-ea"/>
                <a:cs typeface="+mn-cs"/>
              </a:rPr>
              <a:t>Recommendation 8: </a:t>
            </a:r>
            <a:r>
              <a:rPr lang="en-GB" sz="1800" dirty="0">
                <a:solidFill>
                  <a:schemeClr val="tx1"/>
                </a:solidFill>
                <a:latin typeface="+mn-lt"/>
                <a:ea typeface="+mn-ea"/>
                <a:cs typeface="+mn-cs"/>
              </a:rPr>
              <a:t>An industry-led quality improvement regime should be</a:t>
            </a:r>
          </a:p>
          <a:p>
            <a:pPr marL="0" indent="0">
              <a:buNone/>
            </a:pPr>
            <a:r>
              <a:rPr lang="en-GB" sz="1800" dirty="0">
                <a:solidFill>
                  <a:schemeClr val="tx1"/>
                </a:solidFill>
                <a:latin typeface="+mn-lt"/>
                <a:ea typeface="+mn-ea"/>
                <a:cs typeface="+mn-cs"/>
              </a:rPr>
              <a:t>introduced to oversee the development and promotion of Modern </a:t>
            </a:r>
            <a:r>
              <a:rPr lang="en-GB" sz="1800" dirty="0" smtClean="0">
                <a:solidFill>
                  <a:schemeClr val="tx1"/>
                </a:solidFill>
                <a:latin typeface="+mn-lt"/>
                <a:ea typeface="+mn-ea"/>
                <a:cs typeface="+mn-cs"/>
              </a:rPr>
              <a:t>Apprenticeships.</a:t>
            </a:r>
          </a:p>
          <a:p>
            <a:pPr marL="0" indent="0">
              <a:buNone/>
            </a:pPr>
            <a:endParaRPr lang="en-GB" sz="1800" b="0" i="0" u="none" strike="noStrike" kern="1200" baseline="0" dirty="0" smtClean="0"/>
          </a:p>
          <a:p>
            <a:pPr marL="0" indent="0">
              <a:buNone/>
            </a:pPr>
            <a:r>
              <a:rPr lang="en-GB" sz="1800" b="1" dirty="0">
                <a:solidFill>
                  <a:schemeClr val="tx1"/>
                </a:solidFill>
                <a:latin typeface="+mn-lt"/>
                <a:ea typeface="+mn-ea"/>
                <a:cs typeface="+mn-cs"/>
              </a:rPr>
              <a:t>Recommendation 9: </a:t>
            </a:r>
            <a:r>
              <a:rPr lang="en-GB" sz="1800" dirty="0">
                <a:solidFill>
                  <a:schemeClr val="tx1"/>
                </a:solidFill>
                <a:latin typeface="+mn-lt"/>
                <a:ea typeface="+mn-ea"/>
                <a:cs typeface="+mn-cs"/>
              </a:rPr>
              <a:t>If employers can be encouraged to offer significantly </a:t>
            </a:r>
            <a:r>
              <a:rPr lang="en-GB" sz="1800" dirty="0" smtClean="0">
                <a:solidFill>
                  <a:schemeClr val="tx1"/>
                </a:solidFill>
                <a:latin typeface="+mn-lt"/>
                <a:ea typeface="+mn-ea"/>
                <a:cs typeface="+mn-cs"/>
              </a:rPr>
              <a:t>more good </a:t>
            </a:r>
            <a:r>
              <a:rPr lang="en-GB" sz="1800" dirty="0">
                <a:solidFill>
                  <a:schemeClr val="tx1"/>
                </a:solidFill>
                <a:latin typeface="+mn-lt"/>
                <a:ea typeface="+mn-ea"/>
                <a:cs typeface="+mn-cs"/>
              </a:rPr>
              <a:t>quality apprenticeships, the Government should consider a carefully </a:t>
            </a:r>
            <a:r>
              <a:rPr lang="en-GB" sz="1800" dirty="0" smtClean="0">
                <a:solidFill>
                  <a:schemeClr val="tx1"/>
                </a:solidFill>
                <a:latin typeface="+mn-lt"/>
                <a:ea typeface="+mn-ea"/>
                <a:cs typeface="+mn-cs"/>
              </a:rPr>
              <a:t>managed expansion </a:t>
            </a:r>
            <a:r>
              <a:rPr lang="en-GB" sz="1800" dirty="0">
                <a:solidFill>
                  <a:schemeClr val="tx1"/>
                </a:solidFill>
                <a:latin typeface="+mn-lt"/>
                <a:ea typeface="+mn-ea"/>
                <a:cs typeface="+mn-cs"/>
              </a:rPr>
              <a:t>of the annual number of Modern Apprenticeship starts.</a:t>
            </a:r>
            <a:endParaRPr lang="en-GB" sz="1800" b="0" i="0" u="none" strike="noStrike" kern="1200" baseline="0" dirty="0"/>
          </a:p>
          <a:p>
            <a:pPr marL="0" indent="0">
              <a:buNone/>
            </a:pPr>
            <a:endParaRPr lang="en-GB" sz="1800" b="0" i="0" u="none" strike="noStrike" kern="1200" baseline="0" dirty="0" smtClean="0">
              <a:solidFill>
                <a:schemeClr val="tx1"/>
              </a:solidFill>
              <a:latin typeface="+mn-lt"/>
              <a:ea typeface="+mn-ea"/>
              <a:cs typeface="+mn-cs"/>
            </a:endParaRPr>
          </a:p>
          <a:p>
            <a:pPr marL="0" indent="0">
              <a:buNone/>
            </a:pPr>
            <a:endParaRPr lang="en-GB" sz="1800" kern="1200" dirty="0"/>
          </a:p>
          <a:p>
            <a:pPr marL="0" indent="0">
              <a:buNone/>
            </a:pPr>
            <a:endParaRPr lang="en-GB" sz="1800" b="0" i="0" u="none" strike="noStrike" kern="1200" baseline="0" dirty="0" smtClean="0">
              <a:solidFill>
                <a:schemeClr val="tx1"/>
              </a:solidFill>
              <a:latin typeface="+mn-lt"/>
              <a:ea typeface="+mn-ea"/>
              <a:cs typeface="+mn-cs"/>
            </a:endParaRPr>
          </a:p>
          <a:p>
            <a:pPr marL="0" indent="0">
              <a:buNone/>
            </a:pPr>
            <a:endParaRPr lang="en-GB" sz="1800" dirty="0"/>
          </a:p>
        </p:txBody>
      </p:sp>
    </p:spTree>
    <p:extLst>
      <p:ext uri="{BB962C8B-B14F-4D97-AF65-F5344CB8AC3E}">
        <p14:creationId xmlns:p14="http://schemas.microsoft.com/office/powerpoint/2010/main" val="56454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600200"/>
            <a:ext cx="8229600" cy="4853136"/>
          </a:xfrm>
        </p:spPr>
        <p:txBody>
          <a:bodyPr/>
          <a:lstStyle/>
          <a:p>
            <a:pPr marL="0" indent="0">
              <a:buNone/>
            </a:pPr>
            <a:r>
              <a:rPr lang="en-GB" sz="1800" b="1" u="sng" dirty="0" smtClean="0">
                <a:solidFill>
                  <a:schemeClr val="tx1"/>
                </a:solidFill>
              </a:rPr>
              <a:t>More Choices More Chances</a:t>
            </a:r>
          </a:p>
          <a:p>
            <a:pPr marL="0" indent="0">
              <a:buNone/>
            </a:pPr>
            <a:endParaRPr lang="en-GB" sz="1800" b="1" dirty="0"/>
          </a:p>
          <a:p>
            <a:pPr marL="0" indent="0">
              <a:buNone/>
            </a:pPr>
            <a:r>
              <a:rPr lang="en-GB" sz="1800" b="1" dirty="0" smtClean="0">
                <a:solidFill>
                  <a:schemeClr val="tx1"/>
                </a:solidFill>
              </a:rPr>
              <a:t>Recommendation </a:t>
            </a:r>
            <a:r>
              <a:rPr lang="en-GB" sz="1800" b="1" dirty="0">
                <a:solidFill>
                  <a:schemeClr val="tx1"/>
                </a:solidFill>
              </a:rPr>
              <a:t>10: </a:t>
            </a:r>
            <a:r>
              <a:rPr lang="en-GB" sz="1800" dirty="0">
                <a:solidFill>
                  <a:schemeClr val="tx1"/>
                </a:solidFill>
              </a:rPr>
              <a:t>Support for young people at risk of disengaging </a:t>
            </a:r>
            <a:r>
              <a:rPr lang="en-GB" sz="1800" dirty="0" smtClean="0">
                <a:solidFill>
                  <a:schemeClr val="tx1"/>
                </a:solidFill>
              </a:rPr>
              <a:t>from education </a:t>
            </a:r>
            <a:r>
              <a:rPr lang="en-GB" sz="1800" dirty="0">
                <a:solidFill>
                  <a:schemeClr val="tx1"/>
                </a:solidFill>
              </a:rPr>
              <a:t>and for those who have already done so should focus on early </a:t>
            </a:r>
            <a:r>
              <a:rPr lang="en-GB" sz="1800" dirty="0" smtClean="0">
                <a:solidFill>
                  <a:schemeClr val="tx1"/>
                </a:solidFill>
              </a:rPr>
              <a:t>intervention and </a:t>
            </a:r>
            <a:r>
              <a:rPr lang="en-GB" sz="1800" dirty="0">
                <a:solidFill>
                  <a:schemeClr val="tx1"/>
                </a:solidFill>
              </a:rPr>
              <a:t>wide ranging, sustained support. This should relate to labour market </a:t>
            </a:r>
            <a:r>
              <a:rPr lang="en-GB" sz="1800" dirty="0" smtClean="0">
                <a:solidFill>
                  <a:schemeClr val="tx1"/>
                </a:solidFill>
              </a:rPr>
              <a:t>demand and </a:t>
            </a:r>
            <a:r>
              <a:rPr lang="en-GB" sz="1800" dirty="0">
                <a:solidFill>
                  <a:schemeClr val="tx1"/>
                </a:solidFill>
              </a:rPr>
              <a:t>should be focussed on helping young people </a:t>
            </a:r>
            <a:r>
              <a:rPr lang="en-GB" sz="1800" dirty="0" smtClean="0">
                <a:solidFill>
                  <a:schemeClr val="tx1"/>
                </a:solidFill>
              </a:rPr>
              <a:t> engage </a:t>
            </a:r>
            <a:r>
              <a:rPr lang="en-GB" sz="1800" dirty="0">
                <a:solidFill>
                  <a:schemeClr val="tx1"/>
                </a:solidFill>
              </a:rPr>
              <a:t>on the labour </a:t>
            </a:r>
            <a:r>
              <a:rPr lang="en-GB" sz="1800" dirty="0" smtClean="0">
                <a:solidFill>
                  <a:schemeClr val="tx1"/>
                </a:solidFill>
              </a:rPr>
              <a:t>market relevant </a:t>
            </a:r>
            <a:r>
              <a:rPr lang="en-GB" sz="1800" dirty="0">
                <a:solidFill>
                  <a:schemeClr val="tx1"/>
                </a:solidFill>
              </a:rPr>
              <a:t>pathways that we have highlighted</a:t>
            </a:r>
            <a:r>
              <a:rPr lang="en-GB" sz="1800" dirty="0" smtClean="0">
                <a:solidFill>
                  <a:schemeClr val="tx1"/>
                </a:solidFill>
              </a:rPr>
              <a:t>.</a:t>
            </a:r>
          </a:p>
          <a:p>
            <a:pPr marL="0" indent="0">
              <a:buNone/>
            </a:pPr>
            <a:endParaRPr lang="en-GB" sz="1800" dirty="0" smtClean="0"/>
          </a:p>
          <a:p>
            <a:pPr marL="0" indent="0">
              <a:buNone/>
            </a:pPr>
            <a:endParaRPr lang="en-GB" sz="1800" b="1" dirty="0" smtClean="0">
              <a:solidFill>
                <a:schemeClr val="tx1"/>
              </a:solidFill>
            </a:endParaRPr>
          </a:p>
          <a:p>
            <a:pPr marL="0" indent="0">
              <a:buNone/>
            </a:pPr>
            <a:r>
              <a:rPr lang="en-GB" sz="1800" b="1" u="sng" dirty="0" smtClean="0">
                <a:solidFill>
                  <a:schemeClr val="tx1"/>
                </a:solidFill>
              </a:rPr>
              <a:t>Science, Technology, Engineering and Maths (STEM)</a:t>
            </a:r>
          </a:p>
          <a:p>
            <a:pPr marL="0" indent="0">
              <a:buNone/>
            </a:pPr>
            <a:endParaRPr lang="en-GB" sz="1800" b="1" dirty="0" smtClean="0"/>
          </a:p>
          <a:p>
            <a:pPr marL="0" indent="0">
              <a:buNone/>
            </a:pPr>
            <a:r>
              <a:rPr lang="en-GB" sz="1800" b="1" dirty="0" smtClean="0">
                <a:solidFill>
                  <a:schemeClr val="tx1"/>
                </a:solidFill>
              </a:rPr>
              <a:t>Recommendation 11: </a:t>
            </a:r>
            <a:r>
              <a:rPr lang="en-GB" sz="1800" dirty="0" smtClean="0">
                <a:solidFill>
                  <a:schemeClr val="tx1"/>
                </a:solidFill>
              </a:rPr>
              <a:t>A focus on STEM should sit at the heart of the development of Scotland’s Young Workforce.</a:t>
            </a:r>
            <a:endParaRPr lang="en-GB" sz="1800" b="1" dirty="0" smtClean="0">
              <a:solidFill>
                <a:schemeClr val="tx1"/>
              </a:solidFill>
            </a:endParaRPr>
          </a:p>
          <a:p>
            <a:pPr marL="0" indent="0">
              <a:buNone/>
            </a:pPr>
            <a:endParaRPr lang="en-GB" sz="1800" dirty="0" smtClean="0"/>
          </a:p>
          <a:p>
            <a:pPr marL="0" indent="0">
              <a:buNone/>
            </a:pPr>
            <a:endParaRPr lang="en-GB" sz="1800" dirty="0"/>
          </a:p>
        </p:txBody>
      </p:sp>
    </p:spTree>
    <p:extLst>
      <p:ext uri="{BB962C8B-B14F-4D97-AF65-F5344CB8AC3E}">
        <p14:creationId xmlns:p14="http://schemas.microsoft.com/office/powerpoint/2010/main" val="615420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sz="1800" b="1" u="sng" dirty="0">
                <a:solidFill>
                  <a:schemeClr val="tx1"/>
                </a:solidFill>
              </a:rPr>
              <a:t>Quality improvement</a:t>
            </a:r>
          </a:p>
          <a:p>
            <a:pPr marL="0" indent="0">
              <a:buNone/>
            </a:pPr>
            <a:endParaRPr lang="en-GB" sz="1800" b="1" dirty="0" smtClean="0">
              <a:solidFill>
                <a:schemeClr val="tx1"/>
              </a:solidFill>
            </a:endParaRPr>
          </a:p>
          <a:p>
            <a:pPr marL="0" indent="0">
              <a:buNone/>
            </a:pPr>
            <a:r>
              <a:rPr lang="en-GB" sz="1800" b="1" dirty="0" smtClean="0">
                <a:solidFill>
                  <a:schemeClr val="tx1"/>
                </a:solidFill>
              </a:rPr>
              <a:t>Recommendation </a:t>
            </a:r>
            <a:r>
              <a:rPr lang="en-GB" sz="1800" b="1" dirty="0">
                <a:solidFill>
                  <a:schemeClr val="tx1"/>
                </a:solidFill>
              </a:rPr>
              <a:t>12: </a:t>
            </a:r>
            <a:r>
              <a:rPr lang="en-GB" sz="1800" dirty="0">
                <a:solidFill>
                  <a:schemeClr val="tx1"/>
                </a:solidFill>
              </a:rPr>
              <a:t>Employability must be a key focus within </a:t>
            </a:r>
            <a:r>
              <a:rPr lang="en-GB" sz="1800" dirty="0" smtClean="0">
                <a:solidFill>
                  <a:schemeClr val="tx1"/>
                </a:solidFill>
              </a:rPr>
              <a:t>Education Scotland’s </a:t>
            </a:r>
            <a:r>
              <a:rPr lang="en-GB" sz="1800" dirty="0">
                <a:solidFill>
                  <a:schemeClr val="tx1"/>
                </a:solidFill>
              </a:rPr>
              <a:t>work to support and quality </a:t>
            </a:r>
            <a:r>
              <a:rPr lang="en-GB" sz="1800" dirty="0" smtClean="0">
                <a:solidFill>
                  <a:schemeClr val="tx1"/>
                </a:solidFill>
              </a:rPr>
              <a:t>assure the </a:t>
            </a:r>
            <a:r>
              <a:rPr lang="en-GB" sz="1800" dirty="0">
                <a:solidFill>
                  <a:schemeClr val="tx1"/>
                </a:solidFill>
              </a:rPr>
              <a:t>delivery of education To </a:t>
            </a:r>
            <a:r>
              <a:rPr lang="en-GB" sz="1800" dirty="0" smtClean="0">
                <a:solidFill>
                  <a:schemeClr val="tx1"/>
                </a:solidFill>
              </a:rPr>
              <a:t>support this</a:t>
            </a:r>
            <a:r>
              <a:rPr lang="en-GB" sz="1800" dirty="0">
                <a:solidFill>
                  <a:schemeClr val="tx1"/>
                </a:solidFill>
              </a:rPr>
              <a:t>, Education Scotland must work more closely with business organisations </a:t>
            </a:r>
            <a:r>
              <a:rPr lang="en-GB" sz="1800" dirty="0" smtClean="0">
                <a:solidFill>
                  <a:schemeClr val="tx1"/>
                </a:solidFill>
              </a:rPr>
              <a:t>and their </a:t>
            </a:r>
            <a:r>
              <a:rPr lang="en-GB" sz="1800" dirty="0">
                <a:solidFill>
                  <a:schemeClr val="tx1"/>
                </a:solidFill>
              </a:rPr>
              <a:t>members to ensure that their work is underpinned by an understanding </a:t>
            </a:r>
            <a:r>
              <a:rPr lang="en-GB" sz="1800" dirty="0" smtClean="0">
                <a:solidFill>
                  <a:schemeClr val="tx1"/>
                </a:solidFill>
              </a:rPr>
              <a:t>of industry’s </a:t>
            </a:r>
            <a:r>
              <a:rPr lang="en-GB" sz="1800" dirty="0">
                <a:solidFill>
                  <a:schemeClr val="tx1"/>
                </a:solidFill>
              </a:rPr>
              <a:t>needs and expectations.</a:t>
            </a:r>
            <a:endParaRPr lang="en-GB" sz="1800" dirty="0"/>
          </a:p>
        </p:txBody>
      </p:sp>
    </p:spTree>
    <p:extLst>
      <p:ext uri="{BB962C8B-B14F-4D97-AF65-F5344CB8AC3E}">
        <p14:creationId xmlns:p14="http://schemas.microsoft.com/office/powerpoint/2010/main" val="3676649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GB" sz="3200" b="1" u="sng" dirty="0"/>
              <a:t>Update since the publication </a:t>
            </a:r>
            <a:r>
              <a:rPr lang="en-GB" sz="3200" b="1" u="sng" dirty="0" smtClean="0"/>
              <a:t/>
            </a:r>
            <a:br>
              <a:rPr lang="en-GB" sz="3200" b="1" u="sng" dirty="0" smtClean="0"/>
            </a:br>
            <a:r>
              <a:rPr lang="en-GB" sz="3200" b="1" u="sng" dirty="0" smtClean="0"/>
              <a:t>of the </a:t>
            </a:r>
            <a:r>
              <a:rPr lang="en-GB" sz="3200" b="1" u="sng" dirty="0"/>
              <a:t>interim </a:t>
            </a:r>
            <a:r>
              <a:rPr lang="en-GB" sz="3200" b="1" u="sng" dirty="0" smtClean="0"/>
              <a:t>report</a:t>
            </a:r>
            <a:endParaRPr lang="en-GB" sz="3200" b="1" u="sng" dirty="0"/>
          </a:p>
        </p:txBody>
      </p:sp>
      <p:sp>
        <p:nvSpPr>
          <p:cNvPr id="3" name="Content Placeholder 2"/>
          <p:cNvSpPr>
            <a:spLocks noGrp="1"/>
          </p:cNvSpPr>
          <p:nvPr>
            <p:ph idx="1"/>
          </p:nvPr>
        </p:nvSpPr>
        <p:spPr/>
        <p:txBody>
          <a:bodyPr/>
          <a:lstStyle/>
          <a:p>
            <a:pPr marL="0" indent="0" algn="ctr">
              <a:buNone/>
            </a:pPr>
            <a:r>
              <a:rPr lang="en-GB" sz="2800" b="1" dirty="0" smtClean="0"/>
              <a:t>Parliamentary Debate:</a:t>
            </a:r>
          </a:p>
          <a:p>
            <a:pPr marL="0" indent="0" algn="ctr">
              <a:buNone/>
            </a:pPr>
            <a:endParaRPr lang="en-GB" sz="2400" b="1" dirty="0"/>
          </a:p>
          <a:p>
            <a:r>
              <a:rPr lang="en-GB" sz="1800" dirty="0" smtClean="0"/>
              <a:t>Debate in </a:t>
            </a:r>
            <a:r>
              <a:rPr lang="en-GB" sz="1800" dirty="0"/>
              <a:t>the Scottish Parliament on Tuesday 8</a:t>
            </a:r>
            <a:r>
              <a:rPr lang="en-GB" sz="1800" baseline="30000" dirty="0"/>
              <a:t>th</a:t>
            </a:r>
            <a:r>
              <a:rPr lang="en-GB" sz="1800" dirty="0"/>
              <a:t> </a:t>
            </a:r>
            <a:r>
              <a:rPr lang="en-GB" sz="1800" dirty="0" smtClean="0"/>
              <a:t>October</a:t>
            </a:r>
            <a:endParaRPr lang="en-GB" sz="1800" dirty="0"/>
          </a:p>
          <a:p>
            <a:r>
              <a:rPr lang="en-GB" sz="1800" dirty="0"/>
              <a:t>The motion, which welcomed the direction in which the Commission is progressing, was unanimously </a:t>
            </a:r>
            <a:r>
              <a:rPr lang="en-GB" sz="1800" dirty="0" smtClean="0"/>
              <a:t>supported</a:t>
            </a:r>
            <a:endParaRPr lang="en-GB" sz="1800" dirty="0"/>
          </a:p>
          <a:p>
            <a:r>
              <a:rPr lang="en-GB" sz="1800" dirty="0" smtClean="0"/>
              <a:t>Speakers </a:t>
            </a:r>
            <a:r>
              <a:rPr lang="en-GB" sz="1800" dirty="0"/>
              <a:t>highlighted </a:t>
            </a:r>
            <a:r>
              <a:rPr lang="en-GB" sz="1800" dirty="0" smtClean="0"/>
              <a:t>aspects </a:t>
            </a:r>
            <a:r>
              <a:rPr lang="en-GB" sz="1800" dirty="0"/>
              <a:t>which they felt were </a:t>
            </a:r>
            <a:r>
              <a:rPr lang="en-GB" sz="1800" dirty="0" smtClean="0"/>
              <a:t>particularly strong including: </a:t>
            </a:r>
          </a:p>
          <a:p>
            <a:pPr lvl="1"/>
            <a:r>
              <a:rPr lang="en-GB" sz="1600" dirty="0" smtClean="0"/>
              <a:t>the </a:t>
            </a:r>
            <a:r>
              <a:rPr lang="en-GB" sz="1600" dirty="0"/>
              <a:t>value placed on stronger vocational pathways starting in </a:t>
            </a:r>
            <a:r>
              <a:rPr lang="en-GB" sz="1600" dirty="0" smtClean="0"/>
              <a:t>school; </a:t>
            </a:r>
          </a:p>
          <a:p>
            <a:pPr lvl="1"/>
            <a:r>
              <a:rPr lang="en-GB" sz="1600" dirty="0" smtClean="0"/>
              <a:t>the </a:t>
            </a:r>
            <a:r>
              <a:rPr lang="en-GB" sz="1600" dirty="0"/>
              <a:t>focus on </a:t>
            </a:r>
            <a:r>
              <a:rPr lang="en-GB" sz="1600" dirty="0" smtClean="0"/>
              <a:t>STEM;</a:t>
            </a:r>
          </a:p>
          <a:p>
            <a:pPr lvl="1"/>
            <a:r>
              <a:rPr lang="en-GB" sz="1600" dirty="0" smtClean="0"/>
              <a:t>the </a:t>
            </a:r>
            <a:r>
              <a:rPr lang="en-GB" sz="1600" dirty="0"/>
              <a:t>central role of colleges in the development of young </a:t>
            </a:r>
            <a:r>
              <a:rPr lang="en-GB" sz="1600" dirty="0" smtClean="0"/>
              <a:t>people; </a:t>
            </a:r>
            <a:r>
              <a:rPr lang="en-GB" sz="1600" dirty="0"/>
              <a:t>and </a:t>
            </a:r>
            <a:endParaRPr lang="en-GB" sz="1600" dirty="0" smtClean="0"/>
          </a:p>
          <a:p>
            <a:pPr lvl="1"/>
            <a:r>
              <a:rPr lang="en-GB" sz="1600" dirty="0" smtClean="0"/>
              <a:t>the </a:t>
            </a:r>
            <a:r>
              <a:rPr lang="en-GB" sz="1600" dirty="0"/>
              <a:t>recommendations to further develop </a:t>
            </a:r>
            <a:r>
              <a:rPr lang="en-GB" sz="1600" dirty="0" smtClean="0"/>
              <a:t>MAs</a:t>
            </a:r>
            <a:endParaRPr lang="en-GB" sz="1600" dirty="0"/>
          </a:p>
          <a:p>
            <a:r>
              <a:rPr lang="en-GB" sz="1800" dirty="0"/>
              <a:t>Most contributors spoke about the importance of the work on employer engagement in the second </a:t>
            </a:r>
            <a:r>
              <a:rPr lang="en-GB" sz="1800" dirty="0" smtClean="0"/>
              <a:t>half of the Commission’s work.</a:t>
            </a:r>
            <a:endParaRPr lang="en-GB" sz="1800" dirty="0"/>
          </a:p>
          <a:p>
            <a:endParaRPr lang="en-GB" sz="2000" dirty="0"/>
          </a:p>
        </p:txBody>
      </p:sp>
    </p:spTree>
    <p:extLst>
      <p:ext uri="{BB962C8B-B14F-4D97-AF65-F5344CB8AC3E}">
        <p14:creationId xmlns:p14="http://schemas.microsoft.com/office/powerpoint/2010/main" val="4240083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Scottish Government Whi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Scottish Government White</Template>
  <TotalTime>53</TotalTime>
  <Words>2893</Words>
  <Application>Microsoft Office PowerPoint</Application>
  <PresentationFormat>On-screen Show (4:3)</PresentationFormat>
  <Paragraphs>215</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Scottish Government White</vt:lpstr>
      <vt:lpstr> Commission for Developing Scotland’s Young Workforce   Interim Report &amp; Update    Interim report: http://www.scotland.gov.uk/Topics/Education/edandtrainingforyoungple/commissiondevelopingscotlandsyoungworkforce </vt:lpstr>
      <vt:lpstr> Summary and interim recommendations </vt:lpstr>
      <vt:lpstr>PowerPoint Presentation</vt:lpstr>
      <vt:lpstr>PowerPoint Presentation</vt:lpstr>
      <vt:lpstr>PowerPoint Presentation</vt:lpstr>
      <vt:lpstr>PowerPoint Presentation</vt:lpstr>
      <vt:lpstr>PowerPoint Presentation</vt:lpstr>
      <vt:lpstr>PowerPoint Presentation</vt:lpstr>
      <vt:lpstr>Update since the publication  of the interim report</vt:lpstr>
      <vt:lpstr>PowerPoint Presentation</vt:lpstr>
      <vt:lpstr>PowerPoint Presentation</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for Developing Scotland’s Young Workforce  Interim Report</dc:title>
  <dc:creator>u207595</dc:creator>
  <cp:lastModifiedBy>Isabel.Ritchie</cp:lastModifiedBy>
  <cp:revision>24</cp:revision>
  <dcterms:created xsi:type="dcterms:W3CDTF">2013-09-12T15:03:32Z</dcterms:created>
  <dcterms:modified xsi:type="dcterms:W3CDTF">2013-12-12T12:38:40Z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A7178292</vt:lpwstr>
  </property>
  <property fmtid="{D5CDD505-2E9C-101B-9397-08002B2CF9AE}" pid="4" name="Objective-Title">
    <vt:lpwstr>TSEF 28 November 2013 - Presentation of the Wood commission interim report and update</vt:lpwstr>
  </property>
  <property fmtid="{D5CDD505-2E9C-101B-9397-08002B2CF9AE}" pid="5" name="Objective-Comment">
    <vt:lpwstr>
    </vt:lpwstr>
  </property>
  <property fmtid="{D5CDD505-2E9C-101B-9397-08002B2CF9AE}" pid="6" name="Objective-CreationStamp">
    <vt:filetime>2013-11-13T13:38:54Z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2013-11-19T12:22:23Z</vt:filetime>
  </property>
  <property fmtid="{D5CDD505-2E9C-101B-9397-08002B2CF9AE}" pid="10" name="Objective-ModificationStamp">
    <vt:filetime>2013-11-19T12:22:25Z</vt:filetime>
  </property>
  <property fmtid="{D5CDD505-2E9C-101B-9397-08002B2CF9AE}" pid="11" name="Objective-Owner">
    <vt:lpwstr>Hagerstrom, Jeanette J (u207595)</vt:lpwstr>
  </property>
  <property fmtid="{D5CDD505-2E9C-101B-9397-08002B2CF9AE}" pid="12" name="Objective-Path">
    <vt:lpwstr>Objective Global Folder:SG File Plan:Education, careers and employment:Unemployment and jobseeking:General:Advice and policy: Unemployment and jobseeking - general:Employment: Third Sector Employability Forum: Papers and supporting documents: 2012-:</vt:lpwstr>
  </property>
  <property fmtid="{D5CDD505-2E9C-101B-9397-08002B2CF9AE}" pid="13" name="Objective-Parent">
    <vt:lpwstr>Employment: Third Sector Employability Forum: Papers and supporting documents: 2012-</vt:lpwstr>
  </property>
  <property fmtid="{D5CDD505-2E9C-101B-9397-08002B2CF9AE}" pid="14" name="Objective-State">
    <vt:lpwstr>Published</vt:lpwstr>
  </property>
  <property fmtid="{D5CDD505-2E9C-101B-9397-08002B2CF9AE}" pid="15" name="Objective-Version">
    <vt:lpwstr>1.0</vt:lpwstr>
  </property>
  <property fmtid="{D5CDD505-2E9C-101B-9397-08002B2CF9AE}" pid="16" name="Objective-VersionNumber">
    <vt:i4>3</vt:i4>
  </property>
  <property fmtid="{D5CDD505-2E9C-101B-9397-08002B2CF9AE}" pid="17" name="Objective-VersionComment">
    <vt:lpwstr>
    </vt:lpwstr>
  </property>
  <property fmtid="{D5CDD505-2E9C-101B-9397-08002B2CF9AE}" pid="18" name="Objective-FileNumber">
    <vt:lpwstr>
    </vt:lpwstr>
  </property>
  <property fmtid="{D5CDD505-2E9C-101B-9397-08002B2CF9AE}" pid="19" name="Objective-Classification">
    <vt:lpwstr>[Inherited - Not Protectively Marked]</vt:lpwstr>
  </property>
  <property fmtid="{D5CDD505-2E9C-101B-9397-08002B2CF9AE}" pid="20" name="Objective-Caveats">
    <vt:lpwstr>
    </vt:lpwstr>
  </property>
  <property fmtid="{D5CDD505-2E9C-101B-9397-08002B2CF9AE}" pid="21" name="Objective-Date of Original [system]">
    <vt:lpwstr>
    </vt:lpwstr>
  </property>
  <property fmtid="{D5CDD505-2E9C-101B-9397-08002B2CF9AE}" pid="22" name="Objective-Date Received [system]">
    <vt:lpwstr>
    </vt:lpwstr>
  </property>
  <property fmtid="{D5CDD505-2E9C-101B-9397-08002B2CF9AE}" pid="23" name="Objective-SG Web Publication - Category [system]">
    <vt:lpwstr>
    </vt:lpwstr>
  </property>
  <property fmtid="{D5CDD505-2E9C-101B-9397-08002B2CF9AE}" pid="24" name="Objective-SG Web Publication - Category 2 Classification [system]">
    <vt:lpwstr>
    </vt:lpwstr>
  </property>
</Properties>
</file>