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10"/>
  </p:notesMasterIdLst>
  <p:handoutMasterIdLst>
    <p:handoutMasterId r:id="rId11"/>
  </p:handoutMasterIdLst>
  <p:sldIdLst>
    <p:sldId id="324" r:id="rId2"/>
    <p:sldId id="349" r:id="rId3"/>
    <p:sldId id="353" r:id="rId4"/>
    <p:sldId id="350" r:id="rId5"/>
    <p:sldId id="354" r:id="rId6"/>
    <p:sldId id="355" r:id="rId7"/>
    <p:sldId id="351" r:id="rId8"/>
    <p:sldId id="352" r:id="rId9"/>
  </p:sldIdLst>
  <p:sldSz cx="9906000" cy="6858000" type="A4"/>
  <p:notesSz cx="6858000" cy="9144000"/>
  <p:defaultTextStyle>
    <a:defPPr>
      <a:defRPr lang="en-GB"/>
    </a:defPPr>
    <a:lvl1pPr algn="l" defTabSz="457200" rtl="0" fontAlgn="base">
      <a:spcBef>
        <a:spcPct val="0"/>
      </a:spcBef>
      <a:spcAft>
        <a:spcPct val="0"/>
      </a:spcAft>
      <a:defRPr sz="1900" kern="1200">
        <a:solidFill>
          <a:schemeClr val="tx1"/>
        </a:solidFill>
        <a:latin typeface="Arial" charset="0"/>
        <a:ea typeface="+mn-ea"/>
        <a:cs typeface="+mn-cs"/>
      </a:defRPr>
    </a:lvl1pPr>
    <a:lvl2pPr marL="457200" algn="l" defTabSz="457200" rtl="0" fontAlgn="base">
      <a:spcBef>
        <a:spcPct val="0"/>
      </a:spcBef>
      <a:spcAft>
        <a:spcPct val="0"/>
      </a:spcAft>
      <a:defRPr sz="1900" kern="1200">
        <a:solidFill>
          <a:schemeClr val="tx1"/>
        </a:solidFill>
        <a:latin typeface="Arial" charset="0"/>
        <a:ea typeface="+mn-ea"/>
        <a:cs typeface="+mn-cs"/>
      </a:defRPr>
    </a:lvl2pPr>
    <a:lvl3pPr marL="914400" algn="l" defTabSz="457200" rtl="0" fontAlgn="base">
      <a:spcBef>
        <a:spcPct val="0"/>
      </a:spcBef>
      <a:spcAft>
        <a:spcPct val="0"/>
      </a:spcAft>
      <a:defRPr sz="1900" kern="1200">
        <a:solidFill>
          <a:schemeClr val="tx1"/>
        </a:solidFill>
        <a:latin typeface="Arial" charset="0"/>
        <a:ea typeface="+mn-ea"/>
        <a:cs typeface="+mn-cs"/>
      </a:defRPr>
    </a:lvl3pPr>
    <a:lvl4pPr marL="1371600" algn="l" defTabSz="457200" rtl="0" fontAlgn="base">
      <a:spcBef>
        <a:spcPct val="0"/>
      </a:spcBef>
      <a:spcAft>
        <a:spcPct val="0"/>
      </a:spcAft>
      <a:defRPr sz="1900" kern="1200">
        <a:solidFill>
          <a:schemeClr val="tx1"/>
        </a:solidFill>
        <a:latin typeface="Arial" charset="0"/>
        <a:ea typeface="+mn-ea"/>
        <a:cs typeface="+mn-cs"/>
      </a:defRPr>
    </a:lvl4pPr>
    <a:lvl5pPr marL="1828800" algn="l" defTabSz="457200" rtl="0" fontAlgn="base">
      <a:spcBef>
        <a:spcPct val="0"/>
      </a:spcBef>
      <a:spcAft>
        <a:spcPct val="0"/>
      </a:spcAft>
      <a:defRPr sz="1900" kern="1200">
        <a:solidFill>
          <a:schemeClr val="tx1"/>
        </a:solidFill>
        <a:latin typeface="Arial" charset="0"/>
        <a:ea typeface="+mn-ea"/>
        <a:cs typeface="+mn-cs"/>
      </a:defRPr>
    </a:lvl5pPr>
    <a:lvl6pPr marL="2286000" algn="l" defTabSz="914400" rtl="0" eaLnBrk="1" latinLnBrk="0" hangingPunct="1">
      <a:defRPr sz="1900" kern="1200">
        <a:solidFill>
          <a:schemeClr val="tx1"/>
        </a:solidFill>
        <a:latin typeface="Arial" charset="0"/>
        <a:ea typeface="+mn-ea"/>
        <a:cs typeface="+mn-cs"/>
      </a:defRPr>
    </a:lvl6pPr>
    <a:lvl7pPr marL="2743200" algn="l" defTabSz="914400" rtl="0" eaLnBrk="1" latinLnBrk="0" hangingPunct="1">
      <a:defRPr sz="1900" kern="1200">
        <a:solidFill>
          <a:schemeClr val="tx1"/>
        </a:solidFill>
        <a:latin typeface="Arial" charset="0"/>
        <a:ea typeface="+mn-ea"/>
        <a:cs typeface="+mn-cs"/>
      </a:defRPr>
    </a:lvl7pPr>
    <a:lvl8pPr marL="3200400" algn="l" defTabSz="914400" rtl="0" eaLnBrk="1" latinLnBrk="0" hangingPunct="1">
      <a:defRPr sz="1900" kern="1200">
        <a:solidFill>
          <a:schemeClr val="tx1"/>
        </a:solidFill>
        <a:latin typeface="Arial" charset="0"/>
        <a:ea typeface="+mn-ea"/>
        <a:cs typeface="+mn-cs"/>
      </a:defRPr>
    </a:lvl8pPr>
    <a:lvl9pPr marL="3657600" algn="l" defTabSz="914400" rtl="0" eaLnBrk="1" latinLnBrk="0" hangingPunct="1">
      <a:defRPr sz="1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0061"/>
    <a:srgbClr val="B71234"/>
    <a:srgbClr val="6A1A41"/>
    <a:srgbClr val="00C0B5"/>
    <a:srgbClr val="00A1DE"/>
    <a:srgbClr val="513184"/>
    <a:srgbClr val="66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71555" autoAdjust="0"/>
  </p:normalViewPr>
  <p:slideViewPr>
    <p:cSldViewPr snapToGrid="0" snapToObjects="1">
      <p:cViewPr>
        <p:scale>
          <a:sx n="57" d="100"/>
          <a:sy n="57" d="100"/>
        </p:scale>
        <p:origin x="-1435" y="-19"/>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4" d="100"/>
          <a:sy n="54" d="100"/>
        </p:scale>
        <p:origin x="-17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86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194B13A-D9EA-4013-9A72-0F2A463BE5BF}" type="datetimeFigureOut">
              <a:rPr lang="en-GB"/>
              <a:pPr/>
              <a:t>12/12/2013</a:t>
            </a:fld>
            <a:endParaRPr lang="en-GB"/>
          </a:p>
        </p:txBody>
      </p:sp>
      <p:sp>
        <p:nvSpPr>
          <p:cNvPr id="686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60847D-F909-46B4-99E5-EE88CF233E02}" type="slidenum">
              <a:rPr lang="en-GB"/>
              <a:pPr/>
              <a:t>‹#›</a:t>
            </a:fld>
            <a:endParaRPr lang="en-GB"/>
          </a:p>
        </p:txBody>
      </p:sp>
    </p:spTree>
    <p:extLst>
      <p:ext uri="{BB962C8B-B14F-4D97-AF65-F5344CB8AC3E}">
        <p14:creationId xmlns:p14="http://schemas.microsoft.com/office/powerpoint/2010/main" val="1055272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A7FCC52-50AB-4A77-ACDF-ECFC7456F4AA}" type="datetimeFigureOut">
              <a:rPr lang="en-US"/>
              <a:pPr>
                <a:defRPr/>
              </a:pPr>
              <a:t>12/12/2013</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27FA4E8-75DD-420B-A560-6DF836DE18F8}" type="slidenum">
              <a:rPr lang="en-US"/>
              <a:pPr>
                <a:defRPr/>
              </a:pPr>
              <a:t>‹#›</a:t>
            </a:fld>
            <a:endParaRPr lang="en-US"/>
          </a:p>
        </p:txBody>
      </p:sp>
    </p:spTree>
    <p:extLst>
      <p:ext uri="{BB962C8B-B14F-4D97-AF65-F5344CB8AC3E}">
        <p14:creationId xmlns:p14="http://schemas.microsoft.com/office/powerpoint/2010/main" val="153699086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3"/>
            <a:endParaRPr lang="en-GB" smtClean="0"/>
          </a:p>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72713" name="Picture 9" descr="DWP_BLK_SML_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433388"/>
            <a:ext cx="863600" cy="720725"/>
          </a:xfrm>
          <a:prstGeom prst="rect">
            <a:avLst/>
          </a:prstGeom>
          <a:noFill/>
          <a:extLst>
            <a:ext uri="{909E8E84-426E-40DD-AFC4-6F175D3DCCD1}">
              <a14:hiddenFill xmlns:a14="http://schemas.microsoft.com/office/drawing/2010/main">
                <a:solidFill>
                  <a:srgbClr val="FFFFFF"/>
                </a:solidFill>
              </a14:hiddenFill>
            </a:ext>
          </a:extLst>
        </p:spPr>
      </p:pic>
      <p:sp>
        <p:nvSpPr>
          <p:cNvPr id="72707" name="Title Placeholder 1"/>
          <p:cNvSpPr>
            <a:spLocks noGrp="1"/>
          </p:cNvSpPr>
          <p:nvPr>
            <p:ph type="ctrTitle"/>
          </p:nvPr>
        </p:nvSpPr>
        <p:spPr>
          <a:xfrm>
            <a:off x="495300" y="3079750"/>
            <a:ext cx="8420100" cy="1400175"/>
          </a:xfrm>
        </p:spPr>
        <p:txBody>
          <a:bodyPr lIns="0" tIns="0" rIns="0" bIns="0"/>
          <a:lstStyle>
            <a:lvl1pPr>
              <a:defRPr sz="3600" smtClean="0">
                <a:latin typeface="Arial" charset="0"/>
              </a:defRPr>
            </a:lvl1pPr>
          </a:lstStyle>
          <a:p>
            <a:pPr lvl="0"/>
            <a:r>
              <a:rPr lang="en-GB" noProof="0" smtClean="0"/>
              <a:t>Click to edit Master title style</a:t>
            </a:r>
          </a:p>
        </p:txBody>
      </p:sp>
      <p:sp>
        <p:nvSpPr>
          <p:cNvPr id="72708" name="Text Placeholder 2"/>
          <p:cNvSpPr>
            <a:spLocks noGrp="1"/>
          </p:cNvSpPr>
          <p:nvPr>
            <p:ph type="subTitle" idx="1"/>
          </p:nvPr>
        </p:nvSpPr>
        <p:spPr>
          <a:xfrm>
            <a:off x="495300" y="5194300"/>
            <a:ext cx="6934200" cy="1087438"/>
          </a:xfrm>
        </p:spPr>
        <p:txBody>
          <a:bodyPr lIns="0" tIns="0" rIns="0" bIns="0"/>
          <a:lstStyle>
            <a:lvl1pPr marL="0" indent="0">
              <a:buFont typeface="Arial" charset="0"/>
              <a:buNone/>
              <a:defRPr sz="1600" smtClean="0">
                <a:latin typeface="Arial" charset="0"/>
              </a:defRPr>
            </a:lvl1pPr>
          </a:lstStyle>
          <a:p>
            <a:pPr lvl="0"/>
            <a:r>
              <a:rPr lang="en-GB" noProof="0" smtClean="0"/>
              <a:t>Click to edit Master subtitle style</a:t>
            </a:r>
          </a:p>
        </p:txBody>
      </p:sp>
      <p:sp>
        <p:nvSpPr>
          <p:cNvPr id="9" name="Rectangle 8"/>
          <p:cNvSpPr>
            <a:spLocks noChangeArrowheads="1"/>
          </p:cNvSpPr>
          <p:nvPr/>
        </p:nvSpPr>
        <p:spPr bwMode="auto">
          <a:xfrm>
            <a:off x="9613900" y="3079750"/>
            <a:ext cx="292100" cy="3778250"/>
          </a:xfrm>
          <a:prstGeom prst="rect">
            <a:avLst/>
          </a:prstGeom>
          <a:solidFill>
            <a:schemeClr val="tx1"/>
          </a:solidFill>
          <a:ln>
            <a:noFill/>
          </a:ln>
          <a:extLst>
            <a:ext uri="{91240B29-F687-4F45-9708-019B960494DF}">
              <a14:hiddenLine xmlns:a14="http://schemas.microsoft.com/office/drawing/2010/main" w="9525" algn="ctr">
                <a:solidFill>
                  <a:schemeClr val="tx1"/>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ndParaRPr>
          </a:p>
        </p:txBody>
      </p:sp>
      <p:sp>
        <p:nvSpPr>
          <p:cNvPr id="72714" name="Text Box 10"/>
          <p:cNvSpPr txBox="1">
            <a:spLocks noChangeArrowheads="1"/>
          </p:cNvSpPr>
          <p:nvPr userDrawn="1"/>
        </p:nvSpPr>
        <p:spPr bwMode="auto">
          <a:xfrm>
            <a:off x="3946525" y="2492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00"/>
            <a:endParaRPr lang="en-US" sz="180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over WHIT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292100" cy="3778250"/>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ndParaRPr>
          </a:p>
        </p:txBody>
      </p:sp>
      <p:sp>
        <p:nvSpPr>
          <p:cNvPr id="5" name="Line 7"/>
          <p:cNvSpPr>
            <a:spLocks noChangeShapeType="1"/>
          </p:cNvSpPr>
          <p:nvPr/>
        </p:nvSpPr>
        <p:spPr bwMode="auto">
          <a:xfrm>
            <a:off x="322263" y="6502400"/>
            <a:ext cx="9250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Slide Number Placeholder 5"/>
          <p:cNvSpPr txBox="1">
            <a:spLocks/>
          </p:cNvSpPr>
          <p:nvPr/>
        </p:nvSpPr>
        <p:spPr bwMode="auto">
          <a:xfrm>
            <a:off x="9021763" y="6535738"/>
            <a:ext cx="550862"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defTabSz="914400">
              <a:lnSpc>
                <a:spcPct val="110000"/>
              </a:lnSpc>
              <a:spcBef>
                <a:spcPct val="50000"/>
              </a:spcBef>
              <a:buClr>
                <a:srgbClr val="000000"/>
              </a:buClr>
            </a:pPr>
            <a:fld id="{74189B35-4C55-4BA1-9ABE-6EAC2443425B}" type="slidenum">
              <a:rPr lang="en-GB" sz="1000" b="1">
                <a:cs typeface="Arial" charset="0"/>
              </a:rPr>
              <a:pPr algn="r" defTabSz="914400">
                <a:lnSpc>
                  <a:spcPct val="110000"/>
                </a:lnSpc>
                <a:spcBef>
                  <a:spcPct val="50000"/>
                </a:spcBef>
                <a:buClr>
                  <a:srgbClr val="000000"/>
                </a:buClr>
              </a:pPr>
              <a:t>‹#›</a:t>
            </a:fld>
            <a:endParaRPr lang="en-GB" sz="1000" b="1">
              <a:cs typeface="Arial" charset="0"/>
            </a:endParaRPr>
          </a:p>
        </p:txBody>
      </p:sp>
      <p:sp>
        <p:nvSpPr>
          <p:cNvPr id="7" name="Text Box 9"/>
          <p:cNvSpPr txBox="1">
            <a:spLocks noChangeArrowheads="1"/>
          </p:cNvSpPr>
          <p:nvPr/>
        </p:nvSpPr>
        <p:spPr bwMode="auto">
          <a:xfrm>
            <a:off x="322263" y="6526213"/>
            <a:ext cx="184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00"/>
            <a:r>
              <a:rPr lang="en-GB" sz="1000"/>
              <a:t>Department for Work &amp; Pensions</a:t>
            </a:r>
          </a:p>
        </p:txBody>
      </p:sp>
      <p:sp>
        <p:nvSpPr>
          <p:cNvPr id="8" name="Text Box 11"/>
          <p:cNvSpPr txBox="1">
            <a:spLocks noChangeArrowheads="1"/>
          </p:cNvSpPr>
          <p:nvPr userDrawn="1"/>
        </p:nvSpPr>
        <p:spPr bwMode="auto">
          <a:xfrm>
            <a:off x="3946525" y="2492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00"/>
            <a:endParaRPr lang="en-US" sz="1800">
              <a:solidFill>
                <a:srgbClr val="FF0000"/>
              </a:solidFill>
            </a:endParaRPr>
          </a:p>
        </p:txBody>
      </p:sp>
      <p:sp>
        <p:nvSpPr>
          <p:cNvPr id="2" name="Title 1"/>
          <p:cNvSpPr>
            <a:spLocks noGrp="1"/>
          </p:cNvSpPr>
          <p:nvPr>
            <p:ph type="ctrTitle"/>
          </p:nvPr>
        </p:nvSpPr>
        <p:spPr>
          <a:xfrm>
            <a:off x="452912" y="1146815"/>
            <a:ext cx="7428345" cy="2293071"/>
          </a:xfrm>
        </p:spPr>
        <p:txBody>
          <a:bodyPr>
            <a:noAutofit/>
          </a:bodyPr>
          <a:lstStyle>
            <a:lvl1pPr>
              <a:defRPr sz="5400">
                <a:solidFill>
                  <a:schemeClr val="accent4"/>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63798" y="3537856"/>
            <a:ext cx="64008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Click to edit Master subtitle style</a:t>
            </a:r>
            <a:endParaRPr lang="en-US" dirty="0"/>
          </a:p>
        </p:txBody>
      </p:sp>
    </p:spTree>
    <p:extLst>
      <p:ext uri="{BB962C8B-B14F-4D97-AF65-F5344CB8AC3E}">
        <p14:creationId xmlns:p14="http://schemas.microsoft.com/office/powerpoint/2010/main" val="10752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3252" name="Title Placeholder 1"/>
          <p:cNvSpPr>
            <a:spLocks noGrp="1"/>
          </p:cNvSpPr>
          <p:nvPr>
            <p:ph type="title"/>
          </p:nvPr>
        </p:nvSpPr>
        <p:spPr bwMode="auto">
          <a:xfrm>
            <a:off x="714375" y="392113"/>
            <a:ext cx="74485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53253" name="Text Placeholder 2"/>
          <p:cNvSpPr>
            <a:spLocks noGrp="1"/>
          </p:cNvSpPr>
          <p:nvPr>
            <p:ph type="body" idx="1"/>
          </p:nvPr>
        </p:nvSpPr>
        <p:spPr bwMode="auto">
          <a:xfrm>
            <a:off x="714375" y="1439863"/>
            <a:ext cx="842962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65" r:id="rId1"/>
    <p:sldLayoutId id="2147483667" r:id="rId2"/>
  </p:sldLayoutIdLst>
  <p:txStyles>
    <p:titleStyle>
      <a:lvl1pPr algn="l" defTabSz="457200" rtl="0" fontAlgn="base">
        <a:spcBef>
          <a:spcPct val="0"/>
        </a:spcBef>
        <a:spcAft>
          <a:spcPct val="0"/>
        </a:spcAft>
        <a:defRPr sz="2400" kern="1200">
          <a:solidFill>
            <a:schemeClr val="tx1"/>
          </a:solidFill>
          <a:latin typeface="+mj-lt"/>
          <a:ea typeface="+mj-ea"/>
          <a:cs typeface="+mj-cs"/>
        </a:defRPr>
      </a:lvl1pPr>
      <a:lvl2pPr algn="l" defTabSz="457200" rtl="0" fontAlgn="base">
        <a:spcBef>
          <a:spcPct val="0"/>
        </a:spcBef>
        <a:spcAft>
          <a:spcPct val="0"/>
        </a:spcAft>
        <a:defRPr sz="2400">
          <a:solidFill>
            <a:schemeClr val="tx1"/>
          </a:solidFill>
          <a:latin typeface="Arial" charset="0"/>
        </a:defRPr>
      </a:lvl2pPr>
      <a:lvl3pPr algn="l" defTabSz="457200" rtl="0" fontAlgn="base">
        <a:spcBef>
          <a:spcPct val="0"/>
        </a:spcBef>
        <a:spcAft>
          <a:spcPct val="0"/>
        </a:spcAft>
        <a:defRPr sz="2400">
          <a:solidFill>
            <a:schemeClr val="tx1"/>
          </a:solidFill>
          <a:latin typeface="Arial" charset="0"/>
        </a:defRPr>
      </a:lvl3pPr>
      <a:lvl4pPr algn="l" defTabSz="457200" rtl="0" fontAlgn="base">
        <a:spcBef>
          <a:spcPct val="0"/>
        </a:spcBef>
        <a:spcAft>
          <a:spcPct val="0"/>
        </a:spcAft>
        <a:defRPr sz="2400">
          <a:solidFill>
            <a:schemeClr val="tx1"/>
          </a:solidFill>
          <a:latin typeface="Arial" charset="0"/>
        </a:defRPr>
      </a:lvl4pPr>
      <a:lvl5pPr algn="l" defTabSz="457200" rtl="0" fontAlgn="base">
        <a:spcBef>
          <a:spcPct val="0"/>
        </a:spcBef>
        <a:spcAft>
          <a:spcPct val="0"/>
        </a:spcAft>
        <a:defRPr sz="2400">
          <a:solidFill>
            <a:schemeClr val="tx1"/>
          </a:solidFill>
          <a:latin typeface="Arial" charset="0"/>
        </a:defRPr>
      </a:lvl5pPr>
      <a:lvl6pPr marL="457200" algn="l" defTabSz="457200" rtl="0" fontAlgn="base">
        <a:spcBef>
          <a:spcPct val="0"/>
        </a:spcBef>
        <a:spcAft>
          <a:spcPct val="0"/>
        </a:spcAft>
        <a:defRPr sz="2400">
          <a:solidFill>
            <a:schemeClr val="tx1"/>
          </a:solidFill>
          <a:latin typeface="Arial" charset="0"/>
        </a:defRPr>
      </a:lvl6pPr>
      <a:lvl7pPr marL="914400" algn="l" defTabSz="457200" rtl="0" fontAlgn="base">
        <a:spcBef>
          <a:spcPct val="0"/>
        </a:spcBef>
        <a:spcAft>
          <a:spcPct val="0"/>
        </a:spcAft>
        <a:defRPr sz="2400">
          <a:solidFill>
            <a:schemeClr val="tx1"/>
          </a:solidFill>
          <a:latin typeface="Arial" charset="0"/>
        </a:defRPr>
      </a:lvl7pPr>
      <a:lvl8pPr marL="1371600" algn="l" defTabSz="457200" rtl="0" fontAlgn="base">
        <a:spcBef>
          <a:spcPct val="0"/>
        </a:spcBef>
        <a:spcAft>
          <a:spcPct val="0"/>
        </a:spcAft>
        <a:defRPr sz="2400">
          <a:solidFill>
            <a:schemeClr val="tx1"/>
          </a:solidFill>
          <a:latin typeface="Arial" charset="0"/>
        </a:defRPr>
      </a:lvl8pPr>
      <a:lvl9pPr marL="1828800" algn="l" defTabSz="457200" rtl="0" fontAlgn="base">
        <a:spcBef>
          <a:spcPct val="0"/>
        </a:spcBef>
        <a:spcAft>
          <a:spcPct val="0"/>
        </a:spcAft>
        <a:defRPr sz="2400">
          <a:solidFill>
            <a:schemeClr val="tx1"/>
          </a:solidFill>
          <a:latin typeface="Arial" charset="0"/>
        </a:defRPr>
      </a:lvl9pPr>
    </p:titleStyle>
    <p:bodyStyle>
      <a:lvl1pPr marL="271463" indent="-271463" algn="l" defTabSz="457200" rtl="0" fontAlgn="base">
        <a:spcBef>
          <a:spcPct val="20000"/>
        </a:spcBef>
        <a:spcAft>
          <a:spcPct val="0"/>
        </a:spcAft>
        <a:buClr>
          <a:schemeClr val="tx1"/>
        </a:buClr>
        <a:buFont typeface="Arial" charset="0"/>
        <a:buChar char="•"/>
        <a:defRPr kern="1200">
          <a:solidFill>
            <a:schemeClr val="tx1"/>
          </a:solidFill>
          <a:latin typeface="+mn-lt"/>
          <a:ea typeface="+mn-ea"/>
          <a:cs typeface="+mn-cs"/>
        </a:defRPr>
      </a:lvl1pPr>
      <a:lvl2pPr marL="628650" indent="-285750" algn="l" defTabSz="457200" rtl="0" fontAlgn="base">
        <a:spcBef>
          <a:spcPct val="20000"/>
        </a:spcBef>
        <a:spcAft>
          <a:spcPct val="0"/>
        </a:spcAft>
        <a:buClr>
          <a:schemeClr val="tx1"/>
        </a:buClr>
        <a:buFont typeface="Arial" charset="0"/>
        <a:buChar char="–"/>
        <a:defRPr kern="1200">
          <a:solidFill>
            <a:schemeClr val="tx1"/>
          </a:solidFill>
          <a:latin typeface="+mn-lt"/>
          <a:ea typeface="+mn-ea"/>
          <a:cs typeface="+mn-cs"/>
        </a:defRPr>
      </a:lvl2pPr>
      <a:lvl3pPr marL="895350" indent="-228600" algn="l" defTabSz="457200" rtl="0" fontAlgn="base">
        <a:spcBef>
          <a:spcPct val="20000"/>
        </a:spcBef>
        <a:spcAft>
          <a:spcPct val="0"/>
        </a:spcAft>
        <a:buClr>
          <a:schemeClr val="tx1"/>
        </a:buClr>
        <a:buFont typeface="Arial" charset="0"/>
        <a:buChar char="•"/>
        <a:defRPr sz="1600" kern="1200">
          <a:solidFill>
            <a:schemeClr val="tx1"/>
          </a:solidFill>
          <a:latin typeface="+mn-lt"/>
          <a:ea typeface="+mn-ea"/>
          <a:cs typeface="+mn-cs"/>
        </a:defRPr>
      </a:lvl3pPr>
      <a:lvl4pPr marL="1162050" indent="-228600" algn="l" defTabSz="457200" rtl="0" fontAlgn="base">
        <a:spcBef>
          <a:spcPct val="20000"/>
        </a:spcBef>
        <a:spcAft>
          <a:spcPct val="0"/>
        </a:spcAft>
        <a:buClr>
          <a:schemeClr val="tx1"/>
        </a:buClr>
        <a:buFont typeface="Arial" charset="0"/>
        <a:buChar char="–"/>
        <a:defRPr sz="1400" kern="1200">
          <a:solidFill>
            <a:schemeClr val="tx1"/>
          </a:solidFill>
          <a:latin typeface="+mn-lt"/>
          <a:ea typeface="+mn-ea"/>
          <a:cs typeface="+mn-cs"/>
        </a:defRPr>
      </a:lvl4pPr>
      <a:lvl5pPr marL="1438275" indent="-228600" algn="l" defTabSz="457200"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wp.gov.uk/supplying-dwp/what-we-buy/welfare-to-work-servi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p:cNvSpPr>
          <p:nvPr>
            <p:ph type="ctrTitle"/>
          </p:nvPr>
        </p:nvSpPr>
        <p:spPr>
          <a:xfrm>
            <a:off x="495300" y="2609850"/>
            <a:ext cx="8420100" cy="1400175"/>
          </a:xfrm>
        </p:spPr>
        <p:txBody>
          <a:bodyPr/>
          <a:lstStyle/>
          <a:p>
            <a:r>
              <a:rPr lang="en-GB" sz="3200" b="1"/>
              <a:t>Support for the Long Term Unemployed</a:t>
            </a:r>
            <a:r>
              <a:rPr lang="en-GB" sz="3200"/>
              <a:t/>
            </a:r>
            <a:br>
              <a:rPr lang="en-GB" sz="3200"/>
            </a:br>
            <a:r>
              <a:rPr lang="en-GB" sz="3200"/>
              <a:t/>
            </a:r>
            <a:br>
              <a:rPr lang="en-GB" sz="3200"/>
            </a:br>
            <a:r>
              <a:rPr lang="en-GB" sz="3200"/>
              <a:t>	Help to Work Support </a:t>
            </a:r>
            <a:br>
              <a:rPr lang="en-GB" sz="3200"/>
            </a:br>
            <a:r>
              <a:rPr lang="en-GB" sz="3200"/>
              <a:t>	Supervised Jobsearch Pilots</a:t>
            </a:r>
          </a:p>
        </p:txBody>
      </p:sp>
      <p:sp>
        <p:nvSpPr>
          <p:cNvPr id="78853" name="Rectangle 5"/>
          <p:cNvSpPr>
            <a:spLocks noGrp="1"/>
          </p:cNvSpPr>
          <p:nvPr>
            <p:ph type="subTitle" idx="1"/>
          </p:nvPr>
        </p:nvSpPr>
        <p:spPr>
          <a:xfrm>
            <a:off x="495300" y="4525963"/>
            <a:ext cx="6934200" cy="1676400"/>
          </a:xfrm>
        </p:spPr>
        <p:txBody>
          <a:bodyPr/>
          <a:lstStyle/>
          <a:p>
            <a:endParaRPr lang="en-GB" sz="2800"/>
          </a:p>
          <a:p>
            <a:r>
              <a:rPr lang="en-GB" sz="2800"/>
              <a:t>TSEF 28 November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p:cNvSpPr>
          <p:nvPr>
            <p:ph type="title" idx="4294967295"/>
          </p:nvPr>
        </p:nvSpPr>
        <p:spPr/>
        <p:txBody>
          <a:bodyPr/>
          <a:lstStyle/>
          <a:p>
            <a:r>
              <a:rPr lang="en-GB" b="1" smtClean="0">
                <a:latin typeface="Arial" charset="0"/>
              </a:rPr>
              <a:t>Long Term Unemployment Package</a:t>
            </a:r>
          </a:p>
        </p:txBody>
      </p:sp>
      <p:sp>
        <p:nvSpPr>
          <p:cNvPr id="203779" name="Rectangle 3"/>
          <p:cNvSpPr>
            <a:spLocks noGrp="1"/>
          </p:cNvSpPr>
          <p:nvPr>
            <p:ph type="body" idx="4294967295"/>
          </p:nvPr>
        </p:nvSpPr>
        <p:spPr/>
        <p:txBody>
          <a:bodyPr/>
          <a:lstStyle/>
          <a:p>
            <a:r>
              <a:rPr lang="en-GB" smtClean="0">
                <a:latin typeface="Arial" charset="0"/>
              </a:rPr>
              <a:t>Under ‘Help to Work’ Jobseekers Allowance claimants returning from the Work Programme who do not have a job will go onto one of three intensive modes of support, depending on need as determined by a Jobcentre Plus advisor:</a:t>
            </a:r>
          </a:p>
          <a:p>
            <a:endParaRPr lang="en-GB" smtClean="0">
              <a:latin typeface="Arial" charset="0"/>
            </a:endParaRPr>
          </a:p>
          <a:p>
            <a:pPr lvl="1"/>
            <a:r>
              <a:rPr lang="en-GB" smtClean="0">
                <a:latin typeface="Arial" charset="0"/>
              </a:rPr>
              <a:t>1/3 are expected to go on the Mandatory Intervention Regime (MIR) which is currently operating in Jobcentre Plus;</a:t>
            </a:r>
          </a:p>
          <a:p>
            <a:pPr lvl="1"/>
            <a:r>
              <a:rPr lang="en-GB" smtClean="0">
                <a:latin typeface="Arial" charset="0"/>
              </a:rPr>
              <a:t>1/3 are expected to sign on in a Jobcentre every day; and</a:t>
            </a:r>
          </a:p>
          <a:p>
            <a:pPr lvl="1"/>
            <a:r>
              <a:rPr lang="en-GB" smtClean="0">
                <a:latin typeface="Arial" charset="0"/>
              </a:rPr>
              <a:t>1/3 are expected to be referred to community work placements scheme </a:t>
            </a:r>
          </a:p>
          <a:p>
            <a:pPr lvl="1">
              <a:buFont typeface="Arial" charset="0"/>
              <a:buNone/>
            </a:pPr>
            <a:endParaRPr lang="en-GB" smtClean="0">
              <a:latin typeface="Arial" charset="0"/>
            </a:endParaRPr>
          </a:p>
          <a:p>
            <a:r>
              <a:rPr lang="en-GB" smtClean="0">
                <a:latin typeface="Arial" charset="0"/>
              </a:rPr>
              <a:t>If claimants remain on benefits after a period of daily signing or community work placements, they will be transferred to MIR support.</a:t>
            </a:r>
          </a:p>
          <a:p>
            <a:endParaRPr lang="en-GB" smtClean="0">
              <a:latin typeface="Arial" charset="0"/>
            </a:endParaRPr>
          </a:p>
          <a:p>
            <a:r>
              <a:rPr lang="en-GB" smtClean="0">
                <a:latin typeface="Arial" charset="0"/>
              </a:rPr>
              <a:t>This will begin in April 2014 and be rolled out over 2014. Until then, the vast majority of JSA returners from the Work Programme will receive MIR support.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p:cNvSpPr>
          <p:nvPr>
            <p:ph type="title" idx="4294967295"/>
          </p:nvPr>
        </p:nvSpPr>
        <p:spPr/>
        <p:txBody>
          <a:bodyPr/>
          <a:lstStyle/>
          <a:p>
            <a:r>
              <a:rPr lang="en-GB" b="1" smtClean="0">
                <a:latin typeface="Arial" charset="0"/>
              </a:rPr>
              <a:t>Long Term Unemployment Package</a:t>
            </a:r>
          </a:p>
        </p:txBody>
      </p:sp>
      <p:sp>
        <p:nvSpPr>
          <p:cNvPr id="207875" name="Rectangle 3"/>
          <p:cNvSpPr>
            <a:spLocks noGrp="1"/>
          </p:cNvSpPr>
          <p:nvPr>
            <p:ph type="body" idx="4294967295"/>
          </p:nvPr>
        </p:nvSpPr>
        <p:spPr/>
        <p:txBody>
          <a:bodyPr/>
          <a:lstStyle/>
          <a:p>
            <a:endParaRPr lang="en-GB" smtClean="0">
              <a:latin typeface="Arial" charset="0"/>
            </a:endParaRPr>
          </a:p>
          <a:p>
            <a:endParaRPr lang="en-GB" smtClean="0">
              <a:latin typeface="Arial" charset="0"/>
            </a:endParaRPr>
          </a:p>
          <a:p>
            <a:endParaRPr lang="en-GB" smtClean="0">
              <a:latin typeface="Arial" charset="0"/>
            </a:endParaRPr>
          </a:p>
          <a:p>
            <a:r>
              <a:rPr lang="en-GB" smtClean="0">
                <a:latin typeface="Arial" charset="0"/>
              </a:rPr>
              <a:t>Extension to Mandatory Intervention Regime (MIR) which is currently operating in Jobcentre Plus</a:t>
            </a:r>
          </a:p>
          <a:p>
            <a:pPr>
              <a:buFont typeface="Arial" charset="0"/>
              <a:buNone/>
            </a:pPr>
            <a:endParaRPr lang="en-GB" smtClean="0">
              <a:latin typeface="Arial" charset="0"/>
            </a:endParaRPr>
          </a:p>
          <a:p>
            <a:r>
              <a:rPr lang="en-GB" smtClean="0">
                <a:latin typeface="Arial" charset="0"/>
              </a:rPr>
              <a:t>Daily Signing in a Jobcentre. Introduced between April and December 2014</a:t>
            </a:r>
          </a:p>
          <a:p>
            <a:pPr>
              <a:buFont typeface="Arial" charset="0"/>
              <a:buNone/>
            </a:pPr>
            <a:endParaRPr lang="en-GB" smtClean="0">
              <a:latin typeface="Arial" charset="0"/>
            </a:endParaRPr>
          </a:p>
          <a:p>
            <a:r>
              <a:rPr lang="en-GB" smtClean="0">
                <a:latin typeface="Arial" charset="0"/>
              </a:rPr>
              <a:t>Six month community work placement for 30 hours a week, alongside provider-led jobsearch.</a:t>
            </a:r>
          </a:p>
          <a:p>
            <a:endParaRPr lang="en-GB" smtClean="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p:cNvSpPr>
          <p:nvPr>
            <p:ph type="title" idx="4294967295"/>
          </p:nvPr>
        </p:nvSpPr>
        <p:spPr/>
        <p:txBody>
          <a:bodyPr/>
          <a:lstStyle/>
          <a:p>
            <a:r>
              <a:rPr lang="en-GB" b="1" smtClean="0">
                <a:latin typeface="Arial" charset="0"/>
              </a:rPr>
              <a:t>Community Work Placements</a:t>
            </a:r>
          </a:p>
        </p:txBody>
      </p:sp>
      <p:sp>
        <p:nvSpPr>
          <p:cNvPr id="204803" name="Rectangle 3"/>
          <p:cNvSpPr>
            <a:spLocks noGrp="1"/>
          </p:cNvSpPr>
          <p:nvPr>
            <p:ph type="body" idx="4294967295"/>
          </p:nvPr>
        </p:nvSpPr>
        <p:spPr/>
        <p:txBody>
          <a:bodyPr/>
          <a:lstStyle/>
          <a:p>
            <a:endParaRPr lang="en-GB" smtClean="0">
              <a:latin typeface="Arial" charset="0"/>
            </a:endParaRPr>
          </a:p>
          <a:p>
            <a:r>
              <a:rPr lang="en-GB" smtClean="0">
                <a:latin typeface="Arial" charset="0"/>
              </a:rPr>
              <a:t>This will be aimed at claimants whose key barrier to work is lack of work experience or motivation.</a:t>
            </a:r>
          </a:p>
          <a:p>
            <a:endParaRPr lang="en-GB" smtClean="0">
              <a:latin typeface="Arial" charset="0"/>
            </a:endParaRPr>
          </a:p>
          <a:p>
            <a:r>
              <a:rPr lang="en-GB" smtClean="0">
                <a:latin typeface="Arial" charset="0"/>
              </a:rPr>
              <a:t>The Invitation to Tender will be released October 13 and referrals will begin in Spring 2014.</a:t>
            </a:r>
          </a:p>
          <a:p>
            <a:endParaRPr lang="en-GB" smtClean="0">
              <a:latin typeface="Arial" charset="0"/>
            </a:endParaRPr>
          </a:p>
          <a:p>
            <a:r>
              <a:rPr lang="en-GB" smtClean="0">
                <a:latin typeface="Arial" charset="0"/>
              </a:rPr>
              <a:t>These schemes are mandatory. If claimants fail to participate in MIR, community work placements or their daily signing regime they will have their JSA stopped for 4 weeks for a first failure, and 13 weeks for a second failure.</a:t>
            </a:r>
          </a:p>
          <a:p>
            <a:endParaRPr lang="en-GB" smtClean="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p:cNvSpPr>
          <p:nvPr>
            <p:ph type="title" idx="4294967295"/>
          </p:nvPr>
        </p:nvSpPr>
        <p:spPr/>
        <p:txBody>
          <a:bodyPr/>
          <a:lstStyle/>
          <a:p>
            <a:r>
              <a:rPr lang="en-GB" b="1" smtClean="0">
                <a:latin typeface="Arial" charset="0"/>
              </a:rPr>
              <a:t>Community Work Placements</a:t>
            </a:r>
          </a:p>
        </p:txBody>
      </p:sp>
      <p:sp>
        <p:nvSpPr>
          <p:cNvPr id="208899" name="Rectangle 3"/>
          <p:cNvSpPr>
            <a:spLocks noGrp="1"/>
          </p:cNvSpPr>
          <p:nvPr>
            <p:ph type="body" idx="4294967295"/>
          </p:nvPr>
        </p:nvSpPr>
        <p:spPr/>
        <p:txBody>
          <a:bodyPr/>
          <a:lstStyle/>
          <a:p>
            <a:pPr marL="1200150" lvl="3" indent="-266700">
              <a:buFont typeface="Arial" charset="0"/>
              <a:buNone/>
            </a:pPr>
            <a:r>
              <a:rPr lang="en-GB" sz="2000" b="1" smtClean="0">
                <a:latin typeface="Arial" charset="0"/>
              </a:rPr>
              <a:t>Commercial Competition Timeline</a:t>
            </a:r>
            <a:r>
              <a:rPr lang="en-GB" sz="2000" smtClean="0">
                <a:latin typeface="Arial" charset="0"/>
              </a:rPr>
              <a:t> </a:t>
            </a:r>
          </a:p>
          <a:p>
            <a:pPr marL="1200150" lvl="3" indent="-266700">
              <a:buFont typeface="Arial" charset="0"/>
              <a:buNone/>
            </a:pPr>
            <a:endParaRPr lang="en-GB" sz="2000" smtClean="0">
              <a:latin typeface="Arial" charset="0"/>
            </a:endParaRPr>
          </a:p>
          <a:p>
            <a:pPr marL="342900" indent="-342900"/>
            <a:r>
              <a:rPr lang="en-GB" smtClean="0">
                <a:latin typeface="Arial" charset="0"/>
              </a:rPr>
              <a:t>The Tender Documentation published on the DWP e-procurement solution portal on</a:t>
            </a:r>
            <a:r>
              <a:rPr lang="en-GB" b="1" smtClean="0">
                <a:latin typeface="Arial" charset="0"/>
              </a:rPr>
              <a:t> </a:t>
            </a:r>
            <a:r>
              <a:rPr lang="en-GB" smtClean="0">
                <a:latin typeface="Arial" charset="0"/>
              </a:rPr>
              <a:t>24 October</a:t>
            </a:r>
            <a:r>
              <a:rPr lang="en-GB" b="1" smtClean="0">
                <a:latin typeface="Arial" charset="0"/>
              </a:rPr>
              <a:t> </a:t>
            </a:r>
            <a:r>
              <a:rPr lang="en-GB" smtClean="0">
                <a:latin typeface="Arial" charset="0"/>
              </a:rPr>
              <a:t>2013.  </a:t>
            </a:r>
          </a:p>
          <a:p>
            <a:pPr marL="342900" indent="-342900"/>
            <a:endParaRPr lang="en-GB" smtClean="0">
              <a:latin typeface="Arial" charset="0"/>
            </a:endParaRPr>
          </a:p>
          <a:p>
            <a:pPr marL="342900" indent="-342900"/>
            <a:r>
              <a:rPr lang="en-GB" smtClean="0">
                <a:latin typeface="Arial" charset="0"/>
              </a:rPr>
              <a:t>Tenders are due back on 5 December 2013</a:t>
            </a:r>
          </a:p>
          <a:p>
            <a:pPr marL="342900" indent="-342900"/>
            <a:endParaRPr lang="en-GB" smtClean="0">
              <a:latin typeface="Arial" charset="0"/>
            </a:endParaRPr>
          </a:p>
          <a:p>
            <a:pPr marL="342900" indent="-342900"/>
            <a:r>
              <a:rPr lang="en-GB" smtClean="0">
                <a:latin typeface="Arial" charset="0"/>
              </a:rPr>
              <a:t>Preferred Bidders will be announced on 3 March 2014</a:t>
            </a:r>
          </a:p>
          <a:p>
            <a:pPr marL="342900" indent="-342900"/>
            <a:endParaRPr lang="en-GB" smtClean="0">
              <a:latin typeface="Arial" charset="0"/>
            </a:endParaRPr>
          </a:p>
          <a:p>
            <a:pPr marL="342900" indent="-342900"/>
            <a:r>
              <a:rPr lang="en-GB" smtClean="0">
                <a:latin typeface="Arial" charset="0"/>
              </a:rPr>
              <a:t>Contracts will be awarded from 14 March 2014</a:t>
            </a:r>
          </a:p>
          <a:p>
            <a:pPr marL="342900" indent="-342900"/>
            <a:endParaRPr lang="en-GB" smtClean="0">
              <a:latin typeface="Arial" charset="0"/>
            </a:endParaRPr>
          </a:p>
          <a:p>
            <a:pPr marL="342900" indent="-342900"/>
            <a:r>
              <a:rPr lang="en-GB" smtClean="0">
                <a:latin typeface="Arial" charset="0"/>
              </a:rPr>
              <a:t>Community Work Placements will go live starting from April 2014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p:cNvSpPr>
          <p:nvPr>
            <p:ph type="title" idx="4294967295"/>
          </p:nvPr>
        </p:nvSpPr>
        <p:spPr/>
        <p:txBody>
          <a:bodyPr/>
          <a:lstStyle/>
          <a:p>
            <a:r>
              <a:rPr lang="en-GB" b="1" smtClean="0">
                <a:latin typeface="Arial" charset="0"/>
              </a:rPr>
              <a:t>Community Work Placements </a:t>
            </a:r>
          </a:p>
        </p:txBody>
      </p:sp>
      <p:sp>
        <p:nvSpPr>
          <p:cNvPr id="209923" name="Rectangle 3"/>
          <p:cNvSpPr>
            <a:spLocks noGrp="1"/>
          </p:cNvSpPr>
          <p:nvPr>
            <p:ph type="body" idx="4294967295"/>
          </p:nvPr>
        </p:nvSpPr>
        <p:spPr/>
        <p:txBody>
          <a:bodyPr/>
          <a:lstStyle/>
          <a:p>
            <a:pPr>
              <a:lnSpc>
                <a:spcPct val="90000"/>
              </a:lnSpc>
            </a:pPr>
            <a:r>
              <a:rPr lang="en-GB" b="1" smtClean="0">
                <a:latin typeface="Arial" charset="0"/>
              </a:rPr>
              <a:t>Information Pack for External Organisations</a:t>
            </a:r>
          </a:p>
          <a:p>
            <a:pPr>
              <a:lnSpc>
                <a:spcPct val="90000"/>
              </a:lnSpc>
            </a:pPr>
            <a:endParaRPr lang="en-GB" smtClean="0">
              <a:latin typeface="Arial" charset="0"/>
            </a:endParaRPr>
          </a:p>
          <a:p>
            <a:pPr lvl="3">
              <a:lnSpc>
                <a:spcPct val="90000"/>
              </a:lnSpc>
            </a:pPr>
            <a:r>
              <a:rPr lang="en-GB" sz="1800" smtClean="0">
                <a:latin typeface="Arial" charset="0"/>
              </a:rPr>
              <a:t>DWP has prepared a ‘Community Work Placements Information Pack’ that will be available on </a:t>
            </a:r>
            <a:r>
              <a:rPr lang="en-GB" sz="1800" smtClean="0">
                <a:latin typeface="Arial" charset="0"/>
                <a:hlinkClick r:id="rId3"/>
              </a:rPr>
              <a:t>Supplying DWP</a:t>
            </a:r>
            <a:r>
              <a:rPr lang="en-GB" sz="1800" smtClean="0">
                <a:latin typeface="Arial" charset="0"/>
              </a:rPr>
              <a:t> from 4 November 2013 to 4 December 2013.</a:t>
            </a:r>
          </a:p>
          <a:p>
            <a:pPr lvl="3">
              <a:lnSpc>
                <a:spcPct val="90000"/>
              </a:lnSpc>
            </a:pPr>
            <a:endParaRPr lang="en-GB" sz="1800" smtClean="0">
              <a:latin typeface="Arial" charset="0"/>
            </a:endParaRPr>
          </a:p>
          <a:p>
            <a:pPr lvl="3">
              <a:lnSpc>
                <a:spcPct val="90000"/>
              </a:lnSpc>
            </a:pPr>
            <a:r>
              <a:rPr lang="en-GB" sz="1800" smtClean="0">
                <a:latin typeface="Arial" charset="0"/>
              </a:rPr>
              <a:t>The pack provides further information on Community Work Placements. It also signposts possible delivery partners to the Employment Related Support Services (ERSS) Framework Suppliers who are eligible to tender for contracts within each Community Work Placements Contract Package Area.</a:t>
            </a:r>
          </a:p>
          <a:p>
            <a:pPr lvl="3">
              <a:lnSpc>
                <a:spcPct val="90000"/>
              </a:lnSpc>
            </a:pPr>
            <a:endParaRPr lang="en-GB" sz="1800" smtClean="0">
              <a:latin typeface="Arial" charset="0"/>
            </a:endParaRPr>
          </a:p>
          <a:p>
            <a:pPr lvl="3">
              <a:lnSpc>
                <a:spcPct val="90000"/>
              </a:lnSpc>
            </a:pPr>
            <a:r>
              <a:rPr lang="en-GB" sz="1800" smtClean="0">
                <a:latin typeface="Arial" charset="0"/>
              </a:rPr>
              <a:t>The ERSS Framework Suppliers are advised within the Tender Documentation about the Information Pack and that they are under no obligation to make use of any services interested organisations may offer and that DWP will not be responsible for any subsequent arrangements between suppliers and their delivery partners.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p:cNvSpPr>
          <p:nvPr>
            <p:ph type="title" idx="4294967295"/>
          </p:nvPr>
        </p:nvSpPr>
        <p:spPr/>
        <p:txBody>
          <a:bodyPr/>
          <a:lstStyle/>
          <a:p>
            <a:r>
              <a:rPr lang="en-GB" b="1" smtClean="0">
                <a:latin typeface="Arial" charset="0"/>
              </a:rPr>
              <a:t>Supervised Jobsearch Pilots</a:t>
            </a:r>
          </a:p>
        </p:txBody>
      </p:sp>
      <p:sp>
        <p:nvSpPr>
          <p:cNvPr id="205827" name="Rectangle 3"/>
          <p:cNvSpPr>
            <a:spLocks noGrp="1"/>
          </p:cNvSpPr>
          <p:nvPr>
            <p:ph type="body" idx="4294967295"/>
          </p:nvPr>
        </p:nvSpPr>
        <p:spPr/>
        <p:txBody>
          <a:bodyPr/>
          <a:lstStyle/>
          <a:p>
            <a:r>
              <a:rPr lang="en-GB" smtClean="0">
                <a:latin typeface="Arial" charset="0"/>
              </a:rPr>
              <a:t>Two pilots</a:t>
            </a:r>
          </a:p>
          <a:p>
            <a:endParaRPr lang="en-GB" smtClean="0">
              <a:latin typeface="Arial" charset="0"/>
            </a:endParaRPr>
          </a:p>
          <a:p>
            <a:r>
              <a:rPr lang="en-GB" smtClean="0">
                <a:latin typeface="Arial" charset="0"/>
              </a:rPr>
              <a:t>Claimants will attend a local centre for 35 hours a week to jobsearch and apply for jobs, with support and supervision, for up to six months. </a:t>
            </a:r>
          </a:p>
          <a:p>
            <a:endParaRPr lang="en-GB" smtClean="0">
              <a:latin typeface="Arial" charset="0"/>
            </a:endParaRPr>
          </a:p>
          <a:p>
            <a:r>
              <a:rPr lang="en-GB" smtClean="0">
                <a:latin typeface="Arial" charset="0"/>
              </a:rPr>
              <a:t>Attendance will be mandatory and failures to participate without good reason will lead to a benefit sanction.</a:t>
            </a:r>
          </a:p>
          <a:p>
            <a:endParaRPr lang="en-GB" smtClean="0">
              <a:latin typeface="Arial" charset="0"/>
            </a:endParaRPr>
          </a:p>
          <a:p>
            <a:r>
              <a:rPr lang="en-GB" smtClean="0">
                <a:latin typeface="Arial" charset="0"/>
              </a:rPr>
              <a:t>One pilot will test the approach on very long-term unemployed claimants who remain on benefit even after receiving a period the intensive support we’re providing for those leaving the Work Programme.</a:t>
            </a:r>
          </a:p>
          <a:p>
            <a:endParaRPr lang="en-GB" smtClean="0">
              <a:latin typeface="Arial" charset="0"/>
            </a:endParaRPr>
          </a:p>
          <a:p>
            <a:r>
              <a:rPr lang="en-GB" smtClean="0">
                <a:latin typeface="Arial" charset="0"/>
              </a:rPr>
              <a:t>The other pilot will be targeted at claimants we identify as potentially benefiting from this intensive support earlier in their claim, prior to the Work Programme.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p:cNvSpPr>
          <p:nvPr>
            <p:ph type="title" idx="4294967295"/>
          </p:nvPr>
        </p:nvSpPr>
        <p:spPr/>
        <p:txBody>
          <a:bodyPr/>
          <a:lstStyle/>
          <a:p>
            <a:r>
              <a:rPr lang="en-GB" b="1" smtClean="0">
                <a:latin typeface="Arial" charset="0"/>
              </a:rPr>
              <a:t>Supervised Jobsearch Pilots</a:t>
            </a:r>
          </a:p>
        </p:txBody>
      </p:sp>
      <p:sp>
        <p:nvSpPr>
          <p:cNvPr id="206851" name="Rectangle 3"/>
          <p:cNvSpPr>
            <a:spLocks noGrp="1"/>
          </p:cNvSpPr>
          <p:nvPr>
            <p:ph type="body" idx="4294967295"/>
          </p:nvPr>
        </p:nvSpPr>
        <p:spPr/>
        <p:txBody>
          <a:bodyPr/>
          <a:lstStyle/>
          <a:p>
            <a:endParaRPr lang="en-GB" smtClean="0">
              <a:latin typeface="Arial" charset="0"/>
            </a:endParaRPr>
          </a:p>
          <a:p>
            <a:r>
              <a:rPr lang="en-GB" smtClean="0">
                <a:latin typeface="Arial" charset="0"/>
              </a:rPr>
              <a:t>The pilots will be running by the end of 2014 </a:t>
            </a:r>
          </a:p>
          <a:p>
            <a:endParaRPr lang="en-GB" smtClean="0">
              <a:latin typeface="Arial" charset="0"/>
            </a:endParaRPr>
          </a:p>
          <a:p>
            <a:r>
              <a:rPr lang="en-GB" smtClean="0">
                <a:latin typeface="Arial" charset="0"/>
              </a:rPr>
              <a:t>Each of the two pilots will have around 3,000 participants.</a:t>
            </a:r>
          </a:p>
          <a:p>
            <a:endParaRPr lang="en-GB" smtClean="0">
              <a:latin typeface="Arial" charset="0"/>
            </a:endParaRPr>
          </a:p>
          <a:p>
            <a:r>
              <a:rPr lang="en-GB" smtClean="0">
                <a:latin typeface="Arial" charset="0"/>
              </a:rPr>
              <a:t>We not yet identified the areas in which the pilots will run.</a:t>
            </a:r>
          </a:p>
          <a:p>
            <a:endParaRPr lang="en-GB" smtClean="0">
              <a:latin typeface="Arial" charset="0"/>
            </a:endParaRPr>
          </a:p>
          <a:p>
            <a:r>
              <a:rPr lang="en-GB" smtClean="0">
                <a:latin typeface="Arial" charset="0"/>
              </a:rPr>
              <a:t>We will bring forward new regulations for the pilots.</a:t>
            </a:r>
          </a:p>
          <a:p>
            <a:endParaRPr lang="en-GB" smtClean="0">
              <a:latin typeface="Arial" charset="0"/>
            </a:endParaRPr>
          </a:p>
          <a:p>
            <a:r>
              <a:rPr lang="en-GB" smtClean="0">
                <a:latin typeface="Arial" charset="0"/>
              </a:rPr>
              <a:t>We will confirm delivery details in due course but we are considering all options, including contracting out the pilots.</a:t>
            </a:r>
          </a:p>
        </p:txBody>
      </p:sp>
    </p:spTree>
  </p:cSld>
  <p:clrMapOvr>
    <a:masterClrMapping/>
  </p:clrMapOvr>
</p:sld>
</file>

<file path=ppt/theme/theme1.xml><?xml version="1.0" encoding="utf-8"?>
<a:theme xmlns:a="http://schemas.openxmlformats.org/drawingml/2006/main" name="1_DWP SLIDES PRINT E">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DWP SLIDES PRINT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DWP SLIDES PRINT E</Template>
  <TotalTime>2662</TotalTime>
  <Words>647</Words>
  <Application>Microsoft Office PowerPoint</Application>
  <PresentationFormat>A4 Paper (210x297 mm)</PresentationFormat>
  <Paragraphs>70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1_DWP SLIDES PRINT E</vt:lpstr>
      <vt:lpstr>Support for the Long Term Unemployed   Help to Work Support   Supervised Jobsearch Pilots</vt:lpstr>
      <vt:lpstr>Long Term Unemployment Package</vt:lpstr>
      <vt:lpstr>Long Term Unemployment Package</vt:lpstr>
      <vt:lpstr>Community Work Placements</vt:lpstr>
      <vt:lpstr>Community Work Placements</vt:lpstr>
      <vt:lpstr>Community Work Placements </vt:lpstr>
      <vt:lpstr>Supervised Jobsearch Pilots</vt:lpstr>
      <vt:lpstr>Supervised Jobsearch Pilots</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70832610</dc:creator>
  <cp:lastModifiedBy>Isabel.Ritchie</cp:lastModifiedBy>
  <cp:revision>107</cp:revision>
  <cp:lastPrinted>2010-03-30T08:00:32Z</cp:lastPrinted>
  <dcterms:created xsi:type="dcterms:W3CDTF">2013-02-26T11:46:20Z</dcterms:created>
  <dcterms:modified xsi:type="dcterms:W3CDTF">2013-12-12T12:24:33Z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